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64" r:id="rId5"/>
    <p:sldId id="270" r:id="rId6"/>
    <p:sldId id="259" r:id="rId7"/>
    <p:sldId id="266" r:id="rId8"/>
    <p:sldId id="268" r:id="rId9"/>
    <p:sldId id="269" r:id="rId10"/>
    <p:sldId id="258" r:id="rId11"/>
    <p:sldId id="262" r:id="rId12"/>
    <p:sldId id="265" r:id="rId13"/>
    <p:sldId id="263" r:id="rId14"/>
    <p:sldId id="261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1BAA7"/>
    <a:srgbClr val="B3AB93"/>
    <a:srgbClr val="FFFDE7"/>
    <a:srgbClr val="78909C"/>
    <a:srgbClr val="282828"/>
    <a:srgbClr val="A7C0CD"/>
    <a:srgbClr val="E5DDC3"/>
    <a:srgbClr val="4B636E"/>
    <a:srgbClr val="607D8C"/>
    <a:srgbClr val="3451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7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svg>
</file>

<file path=ppt/media/image45.png>
</file>

<file path=ppt/media/image46.svg>
</file>

<file path=ppt/media/image47.png>
</file>

<file path=ppt/media/image48.svg>
</file>

<file path=ppt/media/image49.png>
</file>

<file path=ppt/media/image5.svg>
</file>

<file path=ppt/media/image50.png>
</file>

<file path=ppt/media/image51.svg>
</file>

<file path=ppt/media/image52.png>
</file>

<file path=ppt/media/image53.png>
</file>

<file path=ppt/media/image54.svg>
</file>

<file path=ppt/media/image55.png>
</file>

<file path=ppt/media/image56.svg>
</file>

<file path=ppt/media/image57.png>
</file>

<file path=ppt/media/image58.sv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sv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B759A-DE4B-4462-8AD2-1EDF8BF1D3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216F15-F35A-49EE-90F2-BB42C2B0E0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4FD046-480E-4445-9FAF-B2DB2BA4BB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69B4-77B1-40DE-A4DF-0996B62500E1}" type="datetimeFigureOut">
              <a:rPr lang="en-GB" smtClean="0"/>
              <a:t>15/02/2022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F6FBE8-3FEF-45DD-B305-5B1D4D1E1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DC80C4-C516-433E-9329-8A41DD5B9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6309-A933-4F0B-A490-5BEC514D80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80886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DF3DF-0BEC-42D3-BF05-D716B56DB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8F40AB-4219-4664-B83D-FF6DAFDD27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444B2C-F585-4D59-97A6-0E4746C90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69B4-77B1-40DE-A4DF-0996B62500E1}" type="datetimeFigureOut">
              <a:rPr lang="en-GB" smtClean="0"/>
              <a:t>15/02/2022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AD17D9-1A1B-43F2-B203-F29CFA96F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ACB3BF-B157-44CB-84E6-67A4105EA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6309-A933-4F0B-A490-5BEC514D80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85386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43CE1AC-0B89-4E06-83E9-A552DED901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9532D6-9AD1-4B0C-9F2E-323A9F2650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183F88-0A4F-4F56-A387-981F45AD04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69B4-77B1-40DE-A4DF-0996B62500E1}" type="datetimeFigureOut">
              <a:rPr lang="en-GB" smtClean="0"/>
              <a:t>15/02/2022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D0AF14-72B3-44F8-9FD3-4900D8787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54401C-78DA-453A-9E4A-600862E8E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6309-A933-4F0B-A490-5BEC514D80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28097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A26E7-2187-4666-B172-6BDD0DED67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09B20D-E15C-4371-AA9F-D791D9F294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D0687A-46E2-48E2-8CBA-5C24562A6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69B4-77B1-40DE-A4DF-0996B62500E1}" type="datetimeFigureOut">
              <a:rPr lang="en-GB" smtClean="0"/>
              <a:t>15/02/2022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96F74C-85FA-4E54-96A5-FDAED23997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055D22-195D-42E8-84B5-58F13C937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6309-A933-4F0B-A490-5BEC514D80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20869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172EB-A4B5-4408-9056-63B3636C0A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69CDB1-2C76-48CB-80E3-199714555B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2C8F70-C9B9-4D01-B1AB-4EAADCB40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69B4-77B1-40DE-A4DF-0996B62500E1}" type="datetimeFigureOut">
              <a:rPr lang="en-GB" smtClean="0"/>
              <a:t>15/02/2022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8EB8BA-CDE4-44BB-ACAE-E093DB08A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4963D-08C8-412D-9205-5C0BC1ECC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6309-A933-4F0B-A490-5BEC514D80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6230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D7F83-98BF-44C7-8162-04EE9311FD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87D9EC-F2F2-4203-89C8-04B3CB69EB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7B6E17-C3D9-41BA-B95D-EDF894AE89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D6F8EC-3DE7-4673-B4F3-D8613EBA62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69B4-77B1-40DE-A4DF-0996B62500E1}" type="datetimeFigureOut">
              <a:rPr lang="en-GB" smtClean="0"/>
              <a:t>15/02/2022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F2213A-C602-4A2F-B37E-DBEB20A48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420496-9A67-4E30-9701-D8FD57627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6309-A933-4F0B-A490-5BEC514D80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88248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87F53-586F-476C-BF21-E2473BF2A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B1E36F-DD5B-4BF8-BF44-5CB6A58DB5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2BBE04-7674-49AC-8302-7EAE56DFD4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53AA3E-51A2-4EFC-8D0B-98FF827AF5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E84DEC1-763F-4776-9A81-40FBBD5FB3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5ECF45A-D2DD-493C-8DA6-67515B80F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69B4-77B1-40DE-A4DF-0996B62500E1}" type="datetimeFigureOut">
              <a:rPr lang="en-GB" smtClean="0"/>
              <a:t>15/02/2022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3E0A67F-0D29-4EFD-92FD-44A66A317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D015B5F-4983-4A5C-BDE1-A90B48144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6309-A933-4F0B-A490-5BEC514D80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7540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22C37-0013-461E-ABFC-B310547DB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E5E37A-B183-49CA-9674-C55730A42A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69B4-77B1-40DE-A4DF-0996B62500E1}" type="datetimeFigureOut">
              <a:rPr lang="en-GB" smtClean="0"/>
              <a:t>15/02/2022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9730F1-784B-4234-9334-6CB1D1B66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3A682F-CFFA-4D83-9FCC-996EEB771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6309-A933-4F0B-A490-5BEC514D80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17525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481214-D440-4B24-BD5F-5696C5395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69B4-77B1-40DE-A4DF-0996B62500E1}" type="datetimeFigureOut">
              <a:rPr lang="en-GB" smtClean="0"/>
              <a:t>15/02/2022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DF20976-D709-45A3-9FD0-7BCEC11B2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646A6D-C9B8-475C-B770-F620753C0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6309-A933-4F0B-A490-5BEC514D80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795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3609A-BA6E-4B55-AF73-9D65CBD0C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EBEE9C-C013-470E-9F1B-BE75A14E8F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035A46-5B4B-459C-9B32-E0BC59346D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A1008D-B977-46D9-A085-9F8512ABBE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69B4-77B1-40DE-A4DF-0996B62500E1}" type="datetimeFigureOut">
              <a:rPr lang="en-GB" smtClean="0"/>
              <a:t>15/02/2022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203C71-4AC1-4642-B07D-7374BBFC6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0A0201-2703-49B0-9055-9EEAB5727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6309-A933-4F0B-A490-5BEC514D80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15311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93778-4AED-4284-9AAB-D9858315BE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6BD35C1-E837-429C-B456-3BB3661618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AED00B-89C7-4CAC-9F09-57B9BD29F0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57EC1A-AF4A-41E0-86C0-F29D120F9B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69B4-77B1-40DE-A4DF-0996B62500E1}" type="datetimeFigureOut">
              <a:rPr lang="en-GB" smtClean="0"/>
              <a:t>15/02/2022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9133FA-92A8-4582-AE73-E303C3458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B9C666-2023-4569-9D14-DF6B4BD36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6309-A933-4F0B-A490-5BEC514D80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15717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6A47A3C-3397-481A-85B5-B6856D5AA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8681FE-53CA-4370-BCF4-0D5970689F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BAFD85-89BD-4E9B-A6E7-48181282EB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5569B4-77B1-40DE-A4DF-0996B62500E1}" type="datetimeFigureOut">
              <a:rPr lang="en-GB" smtClean="0"/>
              <a:t>15/02/2022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F3FF51-6B85-40F9-AC7F-30553214A4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5BD389-9DB1-4C22-93AC-F3585099EC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D56309-A933-4F0B-A490-5BEC514D80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86263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slide" Target="slide2.xml"/><Relationship Id="rId1" Type="http://schemas.openxmlformats.org/officeDocument/2006/relationships/slideLayout" Target="../slideLayouts/slideLayout1.xml"/><Relationship Id="rId5" Type="http://schemas.openxmlformats.org/officeDocument/2006/relationships/slide" Target="slide10.xml"/><Relationship Id="rId4" Type="http://schemas.openxmlformats.org/officeDocument/2006/relationships/slide" Target="slide6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13" Type="http://schemas.openxmlformats.org/officeDocument/2006/relationships/image" Target="../media/image36.svg"/><Relationship Id="rId3" Type="http://schemas.openxmlformats.org/officeDocument/2006/relationships/image" Target="../media/image26.png"/><Relationship Id="rId7" Type="http://schemas.openxmlformats.org/officeDocument/2006/relationships/image" Target="../media/image30.svg"/><Relationship Id="rId12" Type="http://schemas.openxmlformats.org/officeDocument/2006/relationships/image" Target="../media/image35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11" Type="http://schemas.openxmlformats.org/officeDocument/2006/relationships/image" Target="../media/image34.svg"/><Relationship Id="rId5" Type="http://schemas.openxmlformats.org/officeDocument/2006/relationships/image" Target="../media/image28.png"/><Relationship Id="rId10" Type="http://schemas.openxmlformats.org/officeDocument/2006/relationships/image" Target="../media/image33.png"/><Relationship Id="rId4" Type="http://schemas.openxmlformats.org/officeDocument/2006/relationships/image" Target="../media/image27.png"/><Relationship Id="rId9" Type="http://schemas.openxmlformats.org/officeDocument/2006/relationships/image" Target="../media/image32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7" Type="http://schemas.openxmlformats.org/officeDocument/2006/relationships/image" Target="../media/image42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13" Type="http://schemas.openxmlformats.org/officeDocument/2006/relationships/image" Target="../media/image32.svg"/><Relationship Id="rId18" Type="http://schemas.openxmlformats.org/officeDocument/2006/relationships/image" Target="../media/image1.png"/><Relationship Id="rId26" Type="http://schemas.openxmlformats.org/officeDocument/2006/relationships/image" Target="../media/image59.png"/><Relationship Id="rId3" Type="http://schemas.openxmlformats.org/officeDocument/2006/relationships/image" Target="../media/image34.svg"/><Relationship Id="rId21" Type="http://schemas.openxmlformats.org/officeDocument/2006/relationships/image" Target="../media/image54.svg"/><Relationship Id="rId7" Type="http://schemas.openxmlformats.org/officeDocument/2006/relationships/image" Target="../media/image44.svg"/><Relationship Id="rId12" Type="http://schemas.openxmlformats.org/officeDocument/2006/relationships/image" Target="../media/image49.png"/><Relationship Id="rId17" Type="http://schemas.openxmlformats.org/officeDocument/2006/relationships/image" Target="../media/image30.svg"/><Relationship Id="rId25" Type="http://schemas.openxmlformats.org/officeDocument/2006/relationships/image" Target="../media/image58.svg"/><Relationship Id="rId2" Type="http://schemas.openxmlformats.org/officeDocument/2006/relationships/image" Target="../media/image33.png"/><Relationship Id="rId16" Type="http://schemas.openxmlformats.org/officeDocument/2006/relationships/image" Target="../media/image52.png"/><Relationship Id="rId20" Type="http://schemas.openxmlformats.org/officeDocument/2006/relationships/image" Target="../media/image5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png"/><Relationship Id="rId11" Type="http://schemas.openxmlformats.org/officeDocument/2006/relationships/image" Target="../media/image48.svg"/><Relationship Id="rId24" Type="http://schemas.openxmlformats.org/officeDocument/2006/relationships/image" Target="../media/image57.png"/><Relationship Id="rId5" Type="http://schemas.openxmlformats.org/officeDocument/2006/relationships/image" Target="../media/image36.svg"/><Relationship Id="rId15" Type="http://schemas.openxmlformats.org/officeDocument/2006/relationships/image" Target="../media/image51.svg"/><Relationship Id="rId23" Type="http://schemas.openxmlformats.org/officeDocument/2006/relationships/image" Target="../media/image56.svg"/><Relationship Id="rId10" Type="http://schemas.openxmlformats.org/officeDocument/2006/relationships/image" Target="../media/image47.png"/><Relationship Id="rId19" Type="http://schemas.openxmlformats.org/officeDocument/2006/relationships/image" Target="../media/image2.svg"/><Relationship Id="rId4" Type="http://schemas.openxmlformats.org/officeDocument/2006/relationships/image" Target="../media/image35.png"/><Relationship Id="rId9" Type="http://schemas.openxmlformats.org/officeDocument/2006/relationships/image" Target="../media/image46.svg"/><Relationship Id="rId14" Type="http://schemas.openxmlformats.org/officeDocument/2006/relationships/image" Target="../media/image50.png"/><Relationship Id="rId22" Type="http://schemas.openxmlformats.org/officeDocument/2006/relationships/image" Target="../media/image55.png"/><Relationship Id="rId27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.png"/><Relationship Id="rId13" Type="http://schemas.openxmlformats.org/officeDocument/2006/relationships/image" Target="../media/image73.png"/><Relationship Id="rId18" Type="http://schemas.openxmlformats.org/officeDocument/2006/relationships/image" Target="../media/image78.png"/><Relationship Id="rId3" Type="http://schemas.openxmlformats.org/officeDocument/2006/relationships/image" Target="../media/image63.png"/><Relationship Id="rId21" Type="http://schemas.openxmlformats.org/officeDocument/2006/relationships/image" Target="../media/image81.png"/><Relationship Id="rId7" Type="http://schemas.openxmlformats.org/officeDocument/2006/relationships/image" Target="../media/image67.png"/><Relationship Id="rId12" Type="http://schemas.openxmlformats.org/officeDocument/2006/relationships/image" Target="../media/image72.png"/><Relationship Id="rId17" Type="http://schemas.openxmlformats.org/officeDocument/2006/relationships/image" Target="../media/image77.png"/><Relationship Id="rId2" Type="http://schemas.openxmlformats.org/officeDocument/2006/relationships/image" Target="../media/image62.png"/><Relationship Id="rId16" Type="http://schemas.openxmlformats.org/officeDocument/2006/relationships/image" Target="../media/image76.png"/><Relationship Id="rId20" Type="http://schemas.openxmlformats.org/officeDocument/2006/relationships/image" Target="../media/image8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6.png"/><Relationship Id="rId11" Type="http://schemas.openxmlformats.org/officeDocument/2006/relationships/image" Target="../media/image71.png"/><Relationship Id="rId5" Type="http://schemas.openxmlformats.org/officeDocument/2006/relationships/image" Target="../media/image65.png"/><Relationship Id="rId15" Type="http://schemas.openxmlformats.org/officeDocument/2006/relationships/image" Target="../media/image75.png"/><Relationship Id="rId10" Type="http://schemas.openxmlformats.org/officeDocument/2006/relationships/image" Target="../media/image70.png"/><Relationship Id="rId19" Type="http://schemas.openxmlformats.org/officeDocument/2006/relationships/image" Target="../media/image79.png"/><Relationship Id="rId4" Type="http://schemas.openxmlformats.org/officeDocument/2006/relationships/image" Target="../media/image64.png"/><Relationship Id="rId9" Type="http://schemas.openxmlformats.org/officeDocument/2006/relationships/image" Target="../media/image69.png"/><Relationship Id="rId14" Type="http://schemas.openxmlformats.org/officeDocument/2006/relationships/image" Target="../media/image74.png"/><Relationship Id="rId22" Type="http://schemas.openxmlformats.org/officeDocument/2006/relationships/image" Target="../media/image8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8DDC8FA-75F5-4352-A12C-2763A059C8B8}"/>
              </a:ext>
            </a:extLst>
          </p:cNvPr>
          <p:cNvSpPr txBox="1"/>
          <p:nvPr/>
        </p:nvSpPr>
        <p:spPr>
          <a:xfrm>
            <a:off x="3057519" y="390508"/>
            <a:ext cx="5486400" cy="523220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sz="2800" dirty="0"/>
              <a:t>Portfolio website – G Nolan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B87F3EF-4B0F-47F7-8148-FE6CA3F21130}"/>
              </a:ext>
            </a:extLst>
          </p:cNvPr>
          <p:cNvSpPr txBox="1"/>
          <p:nvPr/>
        </p:nvSpPr>
        <p:spPr>
          <a:xfrm>
            <a:off x="813731" y="1459684"/>
            <a:ext cx="4487575" cy="17113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hlinkClick r:id="rId2" action="ppaction://hlinksldjump"/>
              </a:rPr>
              <a:t>Aims and priorities</a:t>
            </a:r>
            <a:endParaRPr lang="en-GB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hlinkClick r:id="rId3" action="ppaction://hlinksldjump"/>
              </a:rPr>
              <a:t>Site outline</a:t>
            </a:r>
            <a:endParaRPr lang="en-GB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hlinkClick r:id="rId4" action="ppaction://hlinksldjump"/>
              </a:rPr>
              <a:t>Wireframes &amp; basic description</a:t>
            </a:r>
            <a:endParaRPr lang="en-GB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hlinkClick r:id="rId5" action="ppaction://hlinksldjump"/>
              </a:rPr>
              <a:t>“Mood board” – images, colours, fonts, etc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507188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C24F70-ABD5-4FF3-9DD6-FE39F5905D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2608" y="1168482"/>
            <a:ext cx="2245519" cy="112276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709171-45BF-4C3B-957F-924B39B44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049" y="327802"/>
            <a:ext cx="7326086" cy="493291"/>
          </a:xfrm>
        </p:spPr>
        <p:txBody>
          <a:bodyPr>
            <a:normAutofit fontScale="90000"/>
          </a:bodyPr>
          <a:lstStyle/>
          <a:p>
            <a:r>
              <a:rPr lang="fr-FR" sz="3200" dirty="0"/>
              <a:t>“Mood board” – images, colours, fonts, </a:t>
            </a:r>
            <a:r>
              <a:rPr lang="fr-FR" sz="3200" dirty="0" err="1"/>
              <a:t>etc</a:t>
            </a:r>
            <a:endParaRPr lang="fr-FR" sz="3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2DB85A-5161-4379-AB97-6263D2F730A1}"/>
              </a:ext>
            </a:extLst>
          </p:cNvPr>
          <p:cNvSpPr txBox="1"/>
          <p:nvPr/>
        </p:nvSpPr>
        <p:spPr>
          <a:xfrm>
            <a:off x="213049" y="965679"/>
            <a:ext cx="2257003" cy="12234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/>
              <a:t>Union flag:</a:t>
            </a:r>
          </a:p>
          <a:p>
            <a:r>
              <a:rPr lang="en-GB" sz="1050" dirty="0"/>
              <a:t>30:50 ratio</a:t>
            </a:r>
          </a:p>
          <a:p>
            <a:r>
              <a:rPr lang="en-GB" sz="1050" dirty="0"/>
              <a:t>Diagonals 6x(3w/2r/1w)</a:t>
            </a:r>
          </a:p>
          <a:p>
            <a:r>
              <a:rPr lang="en-GB" sz="1050" dirty="0"/>
              <a:t>Red cross 6x</a:t>
            </a:r>
          </a:p>
          <a:p>
            <a:r>
              <a:rPr lang="en-GB" sz="1050" dirty="0"/>
              <a:t>White fimbriation 2x</a:t>
            </a:r>
          </a:p>
          <a:p>
            <a:r>
              <a:rPr lang="en-GB" sz="1050" dirty="0"/>
              <a:t>Blue – </a:t>
            </a:r>
            <a:r>
              <a:rPr lang="en-GB" sz="1050" dirty="0" err="1"/>
              <a:t>rgb</a:t>
            </a:r>
            <a:r>
              <a:rPr lang="en-GB" sz="1050" dirty="0"/>
              <a:t>(0, 36, 125)</a:t>
            </a:r>
          </a:p>
          <a:p>
            <a:r>
              <a:rPr lang="en-GB" sz="1050" dirty="0"/>
              <a:t>Red – </a:t>
            </a:r>
            <a:r>
              <a:rPr lang="en-GB" sz="1050" dirty="0" err="1"/>
              <a:t>rgb</a:t>
            </a:r>
            <a:r>
              <a:rPr lang="en-GB" sz="1050" dirty="0"/>
              <a:t>(207, 20, 43)</a:t>
            </a:r>
          </a:p>
        </p:txBody>
      </p:sp>
      <p:pic>
        <p:nvPicPr>
          <p:cNvPr id="1026" name="Picture 2" descr="3x5 Union Flag Diagram">
            <a:extLst>
              <a:ext uri="{FF2B5EF4-FFF2-40B4-BE49-F238E27FC236}">
                <a16:creationId xmlns:a16="http://schemas.microsoft.com/office/drawing/2014/main" id="{79F840F4-FCE5-410D-B03E-D8857F65FC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049" y="2178658"/>
            <a:ext cx="2909386" cy="2379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735B0F8-C210-4B8E-A1A4-BEA6A773A9F1}"/>
              </a:ext>
            </a:extLst>
          </p:cNvPr>
          <p:cNvSpPr/>
          <p:nvPr/>
        </p:nvSpPr>
        <p:spPr>
          <a:xfrm>
            <a:off x="3169690" y="965679"/>
            <a:ext cx="2391354" cy="3419709"/>
          </a:xfrm>
          <a:prstGeom prst="roundRect">
            <a:avLst>
              <a:gd name="adj" fmla="val 7399"/>
            </a:avLst>
          </a:prstGeom>
          <a:solidFill>
            <a:schemeClr val="tx1">
              <a:lumMod val="85000"/>
              <a:lumOff val="15000"/>
              <a:alpha val="96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77CD8E1-EA6F-4591-9B80-26185FF9CE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0144" y="872403"/>
            <a:ext cx="5809609" cy="360626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9E54B88-A19C-4D70-9CEB-E4AF949C8495}"/>
              </a:ext>
            </a:extLst>
          </p:cNvPr>
          <p:cNvSpPr txBox="1"/>
          <p:nvPr/>
        </p:nvSpPr>
        <p:spPr>
          <a:xfrm>
            <a:off x="472065" y="5009917"/>
            <a:ext cx="239135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Some 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monospace style code-y characters: &lt;&gt; ; {} [] $_ @ ` `</a:t>
            </a:r>
          </a:p>
          <a:p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Self as object?!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AB8EAFE-CD0E-4873-A2DA-B0EBF8BADCDC}"/>
              </a:ext>
            </a:extLst>
          </p:cNvPr>
          <p:cNvSpPr txBox="1"/>
          <p:nvPr/>
        </p:nvSpPr>
        <p:spPr>
          <a:xfrm>
            <a:off x="3067627" y="5400821"/>
            <a:ext cx="295780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Dark theme, professional, simple, smooth animation on actions (not obtrusive)</a:t>
            </a:r>
          </a:p>
          <a:p>
            <a:r>
              <a:rPr lang="en-GB" sz="1400" dirty="0"/>
              <a:t>Auto-scrolling gallery?</a:t>
            </a:r>
          </a:p>
          <a:p>
            <a:r>
              <a:rPr lang="en-GB" sz="1400" dirty="0"/>
              <a:t>Actions on vert scroll (subtle)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70589EE-452C-4EB7-958B-0B64A7E7175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5829" y="2338342"/>
            <a:ext cx="582298" cy="58229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6E33B56-DC78-4AC7-BD8B-49CCF41AEB23}"/>
              </a:ext>
            </a:extLst>
          </p:cNvPr>
          <p:cNvSpPr txBox="1"/>
          <p:nvPr/>
        </p:nvSpPr>
        <p:spPr>
          <a:xfrm>
            <a:off x="6400800" y="5009917"/>
            <a:ext cx="43320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Use of fragments &amp; links to scroll to sections</a:t>
            </a:r>
          </a:p>
          <a:p>
            <a:r>
              <a:rPr lang="en-GB" dirty="0"/>
              <a:t>Images enlarge slightly on hover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EE947656-D772-4970-9BAE-F023D9ED17F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290967" y="2353102"/>
            <a:ext cx="582298" cy="718774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DD5AB7E1-2DAE-4B1B-BA09-0220989E89C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963610" y="2353102"/>
            <a:ext cx="609294" cy="752097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404D0495-2EFC-4940-A627-26A5D912360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122435" y="4621760"/>
            <a:ext cx="630802" cy="778646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199A2C41-B42E-4423-8651-90A90139028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990765" y="4557713"/>
            <a:ext cx="686110" cy="846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5530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1E32457-F2D2-4C03-B0F6-6D9FF8CE16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069" r="27958" b="3299"/>
          <a:stretch/>
        </p:blipFill>
        <p:spPr>
          <a:xfrm>
            <a:off x="0" y="0"/>
            <a:ext cx="5865199" cy="319620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3CFCEF0-13BB-4BD8-82DE-E2229E8CA40A}"/>
              </a:ext>
            </a:extLst>
          </p:cNvPr>
          <p:cNvSpPr txBox="1"/>
          <p:nvPr/>
        </p:nvSpPr>
        <p:spPr>
          <a:xfrm>
            <a:off x="0" y="3196206"/>
            <a:ext cx="3512890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50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Optima(paid), Times New Roman, Times, sans-serif;</a:t>
            </a:r>
            <a:endParaRPr lang="en-GB" sz="1050" dirty="0">
              <a:solidFill>
                <a:srgbClr val="FF000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38167AA-869F-4355-9A4E-0A0E6106DC9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862" t="3819" r="27959" b="3383"/>
          <a:stretch/>
        </p:blipFill>
        <p:spPr>
          <a:xfrm>
            <a:off x="6962863" y="0"/>
            <a:ext cx="5142451" cy="267608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19F0091-A921-481D-A3CE-5A4142C2E6C4}"/>
              </a:ext>
            </a:extLst>
          </p:cNvPr>
          <p:cNvSpPr txBox="1"/>
          <p:nvPr/>
        </p:nvSpPr>
        <p:spPr>
          <a:xfrm>
            <a:off x="6897847" y="2818593"/>
            <a:ext cx="5073243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50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Tabbed navigation with underline changing strength when active – </a:t>
            </a:r>
            <a:r>
              <a:rPr lang="en-GB" sz="1050" dirty="0">
                <a:solidFill>
                  <a:srgbClr val="FF0000"/>
                </a:solidFill>
                <a:latin typeface="consolas" panose="020B0609020204030204" pitchFamily="49" charset="0"/>
              </a:rPr>
              <a:t>uses ::after (abs </a:t>
            </a:r>
            <a:r>
              <a:rPr lang="en-GB" sz="1050" dirty="0" err="1">
                <a:solidFill>
                  <a:srgbClr val="FF0000"/>
                </a:solidFill>
                <a:latin typeface="consolas" panose="020B0609020204030204" pitchFamily="49" charset="0"/>
              </a:rPr>
              <a:t>pos</a:t>
            </a:r>
            <a:r>
              <a:rPr lang="en-GB" sz="1050" dirty="0">
                <a:solidFill>
                  <a:srgbClr val="FF0000"/>
                </a:solidFill>
                <a:latin typeface="consolas" panose="020B0609020204030204" pitchFamily="49" charset="0"/>
              </a:rPr>
              <a:t>) for active link with height 1px-&gt;3px and change of </a:t>
            </a:r>
            <a:r>
              <a:rPr lang="en-GB" sz="1050" dirty="0" err="1">
                <a:solidFill>
                  <a:srgbClr val="FF0000"/>
                </a:solidFill>
                <a:latin typeface="consolas" panose="020B0609020204030204" pitchFamily="49" charset="0"/>
              </a:rPr>
              <a:t>bgcolour</a:t>
            </a:r>
            <a:r>
              <a:rPr lang="en-GB" sz="1050" dirty="0">
                <a:solidFill>
                  <a:srgbClr val="FF0000"/>
                </a:solidFill>
                <a:latin typeface="consolas" panose="020B0609020204030204" pitchFamily="49" charset="0"/>
              </a:rPr>
              <a:t>. Used </a:t>
            </a:r>
            <a:r>
              <a:rPr lang="en-GB" sz="1050" dirty="0" err="1">
                <a:solidFill>
                  <a:srgbClr val="FF0000"/>
                </a:solidFill>
                <a:latin typeface="consolas" panose="020B0609020204030204" pitchFamily="49" charset="0"/>
              </a:rPr>
              <a:t>onClick</a:t>
            </a:r>
            <a:r>
              <a:rPr lang="en-GB" sz="1050" dirty="0">
                <a:solidFill>
                  <a:srgbClr val="FF0000"/>
                </a:solidFill>
                <a:latin typeface="consolas" panose="020B0609020204030204" pitchFamily="49" charset="0"/>
              </a:rPr>
              <a:t> event to manage scroll with </a:t>
            </a:r>
            <a:r>
              <a:rPr lang="en-GB" sz="1050" dirty="0" err="1">
                <a:solidFill>
                  <a:srgbClr val="FF0000"/>
                </a:solidFill>
                <a:latin typeface="consolas" panose="020B0609020204030204" pitchFamily="49" charset="0"/>
              </a:rPr>
              <a:t>js</a:t>
            </a:r>
            <a:r>
              <a:rPr lang="en-GB" sz="1050" dirty="0">
                <a:solidFill>
                  <a:srgbClr val="FF0000"/>
                </a:solidFill>
                <a:latin typeface="consolas" panose="020B0609020204030204" pitchFamily="49" charset="0"/>
              </a:rPr>
              <a:t>.</a:t>
            </a:r>
          </a:p>
          <a:p>
            <a:r>
              <a:rPr lang="en-GB" sz="1050" dirty="0">
                <a:solidFill>
                  <a:srgbClr val="FF0000"/>
                </a:solidFill>
                <a:latin typeface="consolas" panose="020B0609020204030204" pitchFamily="49" charset="0"/>
              </a:rPr>
              <a:t>T</a:t>
            </a:r>
            <a:r>
              <a:rPr lang="en-GB" sz="1050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ext-transform: uppercase</a:t>
            </a:r>
            <a:endParaRPr lang="en-GB" sz="105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A67BAB2-7CF7-404C-8F99-E713F70756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45822" y="3395674"/>
            <a:ext cx="3059492" cy="120584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2904872-AB6A-422B-82C3-B738324DA97A}"/>
              </a:ext>
            </a:extLst>
          </p:cNvPr>
          <p:cNvSpPr txBox="1"/>
          <p:nvPr/>
        </p:nvSpPr>
        <p:spPr>
          <a:xfrm>
            <a:off x="8404720" y="3838261"/>
            <a:ext cx="102974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FF0000"/>
                </a:solidFill>
                <a:latin typeface="consolas" panose="020B0609020204030204" pitchFamily="49" charset="0"/>
              </a:rPr>
              <a:t>footer</a:t>
            </a:r>
            <a:endParaRPr lang="en-GB" sz="1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CB293DA-7364-49AE-AC65-92F7D6174303}"/>
              </a:ext>
            </a:extLst>
          </p:cNvPr>
          <p:cNvSpPr txBox="1"/>
          <p:nvPr/>
        </p:nvSpPr>
        <p:spPr>
          <a:xfrm>
            <a:off x="4794112" y="3196206"/>
            <a:ext cx="102974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00" dirty="0">
                <a:solidFill>
                  <a:srgbClr val="FF0000"/>
                </a:solidFill>
                <a:latin typeface="consolas" panose="020B0609020204030204" pitchFamily="49" charset="0"/>
              </a:rPr>
              <a:t>Nav link – scrolls down</a:t>
            </a:r>
            <a:endParaRPr lang="en-GB" sz="1000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6DD20FE-778C-479F-8511-9A107346094F}"/>
              </a:ext>
            </a:extLst>
          </p:cNvPr>
          <p:cNvCxnSpPr>
            <a:cxnSpLocks/>
            <a:stCxn id="16" idx="1"/>
          </p:cNvCxnSpPr>
          <p:nvPr/>
        </p:nvCxnSpPr>
        <p:spPr>
          <a:xfrm flipH="1" flipV="1">
            <a:off x="3020037" y="2818593"/>
            <a:ext cx="1774075" cy="57766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9716F952-1301-46A5-BB92-DF85D4618DAC}"/>
              </a:ext>
            </a:extLst>
          </p:cNvPr>
          <p:cNvSpPr txBox="1"/>
          <p:nvPr/>
        </p:nvSpPr>
        <p:spPr>
          <a:xfrm>
            <a:off x="0" y="3598488"/>
            <a:ext cx="2123266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900" dirty="0">
                <a:solidFill>
                  <a:srgbClr val="FF0000"/>
                </a:solidFill>
                <a:latin typeface="consolas" panose="020B0609020204030204" pitchFamily="49" charset="0"/>
              </a:rPr>
              <a:t>Mouse = small circle, gets larger when hovered over link/button</a:t>
            </a:r>
            <a:endParaRPr lang="en-GB" sz="900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6538A2C8-D4D4-4101-BD5D-69F2100D19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04720" y="4615361"/>
            <a:ext cx="3787280" cy="647658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CB067154-949C-4B94-8A8F-9FF6B2074F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18716" y="5309384"/>
            <a:ext cx="3686598" cy="814579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3672A98C-3148-4853-A2E2-92201D0AC38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9862" t="4110" r="27959" b="5128"/>
          <a:stretch/>
        </p:blipFill>
        <p:spPr>
          <a:xfrm>
            <a:off x="47539" y="4549473"/>
            <a:ext cx="4407016" cy="2243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1213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1DF58C5B-CC4C-4377-9019-99192C69E708}"/>
              </a:ext>
            </a:extLst>
          </p:cNvPr>
          <p:cNvSpPr/>
          <p:nvPr/>
        </p:nvSpPr>
        <p:spPr>
          <a:xfrm>
            <a:off x="11001375" y="2335085"/>
            <a:ext cx="1028700" cy="135109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A6C2FC48-1DA1-4F1B-915A-95D0950332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65129" y="578267"/>
            <a:ext cx="711774" cy="878596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A5ADF85B-4B48-4762-8680-74A21A0531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911215" y="578267"/>
            <a:ext cx="774181" cy="955630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9B3774F3-9AD6-41F5-BF50-260EFFC4B79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14914" y="1799302"/>
            <a:ext cx="761989" cy="940581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1E23421D-8A4B-426B-92E6-997F949A69C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911215" y="1814352"/>
            <a:ext cx="774181" cy="955630"/>
          </a:xfrm>
          <a:prstGeom prst="rect">
            <a:avLst/>
          </a:prstGeom>
        </p:spPr>
      </p:pic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85B2E319-C03F-4998-835C-4F275B206440}"/>
              </a:ext>
            </a:extLst>
          </p:cNvPr>
          <p:cNvSpPr/>
          <p:nvPr/>
        </p:nvSpPr>
        <p:spPr>
          <a:xfrm>
            <a:off x="4367467" y="394283"/>
            <a:ext cx="3484628" cy="2676088"/>
          </a:xfrm>
          <a:prstGeom prst="roundRect">
            <a:avLst>
              <a:gd name="adj" fmla="val 11338"/>
            </a:avLst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B667F269-DA51-4BF3-8EEC-E63C5DDE6C5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558094" y="1732327"/>
            <a:ext cx="773762" cy="955112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86B25325-F62A-4E6F-B794-F569E5DBF42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600345" y="491173"/>
            <a:ext cx="813578" cy="1004260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3D8AD0F0-B660-4BE2-932F-3A3492EB8C46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4552301" y="1762058"/>
            <a:ext cx="713912" cy="881235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5E6A2B77-D626-4EBF-9804-967417F438FA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4600722" y="566397"/>
            <a:ext cx="752637" cy="929036"/>
          </a:xfrm>
          <a:prstGeom prst="rect">
            <a:avLst/>
          </a:prstGeom>
        </p:spPr>
      </p:pic>
      <p:pic>
        <p:nvPicPr>
          <p:cNvPr id="22" name="Graphic 21">
            <a:extLst>
              <a:ext uri="{FF2B5EF4-FFF2-40B4-BE49-F238E27FC236}">
                <a16:creationId xmlns:a16="http://schemas.microsoft.com/office/drawing/2014/main" id="{02E8D1A8-27D9-4518-B52D-831F8479CFD9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3119708" y="578267"/>
            <a:ext cx="774181" cy="955630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5C55BEEB-ED1D-462A-8636-A6C72B6E7BEC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6623736" y="1732327"/>
            <a:ext cx="813577" cy="1004260"/>
          </a:xfrm>
          <a:prstGeom prst="rect">
            <a:avLst/>
          </a:prstGeom>
        </p:spPr>
      </p:pic>
      <p:pic>
        <p:nvPicPr>
          <p:cNvPr id="30" name="Graphic 29">
            <a:extLst>
              <a:ext uri="{FF2B5EF4-FFF2-40B4-BE49-F238E27FC236}">
                <a16:creationId xmlns:a16="http://schemas.microsoft.com/office/drawing/2014/main" id="{01E571E4-173F-4A9D-A7D1-35C5F2A61292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3119708" y="1841680"/>
            <a:ext cx="774181" cy="955629"/>
          </a:xfrm>
          <a:prstGeom prst="rect">
            <a:avLst/>
          </a:prstGeom>
        </p:spPr>
      </p:pic>
      <p:pic>
        <p:nvPicPr>
          <p:cNvPr id="32" name="Graphic 31">
            <a:extLst>
              <a:ext uri="{FF2B5EF4-FFF2-40B4-BE49-F238E27FC236}">
                <a16:creationId xmlns:a16="http://schemas.microsoft.com/office/drawing/2014/main" id="{897F0641-01EC-4A3D-B1DA-C74E340D6151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>
            <a:off x="6660908" y="481854"/>
            <a:ext cx="813578" cy="100426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E3DCEAFB-AF88-4202-89E1-3B43F82F67D6}"/>
              </a:ext>
            </a:extLst>
          </p:cNvPr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375923" y="4493444"/>
            <a:ext cx="3070583" cy="1848036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B5E7343C-C9C7-4452-8147-EC1712F545A8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4367467" y="5016689"/>
            <a:ext cx="6139422" cy="115163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3AE9309-FA6E-47E0-BA0C-5CCF4D341BCF}"/>
              </a:ext>
            </a:extLst>
          </p:cNvPr>
          <p:cNvSpPr txBox="1"/>
          <p:nvPr/>
        </p:nvSpPr>
        <p:spPr>
          <a:xfrm>
            <a:off x="8325673" y="428063"/>
            <a:ext cx="13807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Colours: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E3E756-0A51-4BB4-B6E8-D75D768B91D0}"/>
              </a:ext>
            </a:extLst>
          </p:cNvPr>
          <p:cNvSpPr txBox="1"/>
          <p:nvPr/>
        </p:nvSpPr>
        <p:spPr>
          <a:xfrm>
            <a:off x="8325673" y="950090"/>
            <a:ext cx="3366052" cy="1384995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rgbClr val="F9F9F9"/>
                </a:solidFill>
              </a:rPr>
              <a:t>Text on dark background: </a:t>
            </a:r>
            <a:r>
              <a:rPr lang="en-GB" sz="2800" b="0" i="0" dirty="0">
                <a:solidFill>
                  <a:srgbClr val="F9F9F9"/>
                </a:solidFill>
                <a:effectLst/>
                <a:latin typeface="consolas" panose="020B0609020204030204" pitchFamily="49" charset="0"/>
              </a:rPr>
              <a:t>#f9f9f9</a:t>
            </a:r>
            <a:endParaRPr lang="en-GB" sz="2800" dirty="0">
              <a:solidFill>
                <a:srgbClr val="F9F9F9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C41CB8-E3B5-4819-91DE-7E6C9FE1CC59}"/>
              </a:ext>
            </a:extLst>
          </p:cNvPr>
          <p:cNvSpPr txBox="1"/>
          <p:nvPr/>
        </p:nvSpPr>
        <p:spPr>
          <a:xfrm>
            <a:off x="8325673" y="2503877"/>
            <a:ext cx="33660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Menu underline:</a:t>
            </a:r>
          </a:p>
          <a:p>
            <a:r>
              <a:rPr lang="en-GB" dirty="0"/>
              <a:t>Unfocused: #B3AB93</a:t>
            </a:r>
          </a:p>
          <a:p>
            <a:r>
              <a:rPr lang="en-GB" dirty="0"/>
              <a:t>Focused: #9D9273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607DBDB-F382-4047-B9D2-38A6766F72F5}"/>
              </a:ext>
            </a:extLst>
          </p:cNvPr>
          <p:cNvCxnSpPr>
            <a:cxnSpLocks/>
          </p:cNvCxnSpPr>
          <p:nvPr/>
        </p:nvCxnSpPr>
        <p:spPr>
          <a:xfrm>
            <a:off x="10506889" y="2973310"/>
            <a:ext cx="1184836" cy="0"/>
          </a:xfrm>
          <a:prstGeom prst="line">
            <a:avLst/>
          </a:prstGeom>
          <a:ln w="79375">
            <a:solidFill>
              <a:srgbClr val="B3AB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E6D732F-FF24-412A-B52A-9571A9F92E15}"/>
              </a:ext>
            </a:extLst>
          </p:cNvPr>
          <p:cNvCxnSpPr>
            <a:cxnSpLocks/>
          </p:cNvCxnSpPr>
          <p:nvPr/>
        </p:nvCxnSpPr>
        <p:spPr>
          <a:xfrm>
            <a:off x="10333504" y="3247694"/>
            <a:ext cx="1358221" cy="0"/>
          </a:xfrm>
          <a:prstGeom prst="line">
            <a:avLst/>
          </a:prstGeom>
          <a:ln w="79375">
            <a:solidFill>
              <a:srgbClr val="9D927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CBFB03E-C1CF-4D0D-8E1A-A120DD3C4D0A}"/>
              </a:ext>
            </a:extLst>
          </p:cNvPr>
          <p:cNvSpPr txBox="1"/>
          <p:nvPr/>
        </p:nvSpPr>
        <p:spPr>
          <a:xfrm>
            <a:off x="3920815" y="3370896"/>
            <a:ext cx="2046456" cy="369332"/>
          </a:xfrm>
          <a:prstGeom prst="rect">
            <a:avLst/>
          </a:prstGeom>
          <a:solidFill>
            <a:srgbClr val="B3AB93"/>
          </a:solidFill>
        </p:spPr>
        <p:txBody>
          <a:bodyPr wrap="square" rtlCol="0">
            <a:spAutoFit/>
          </a:bodyPr>
          <a:lstStyle/>
          <a:p>
            <a:r>
              <a:rPr lang="en-GB" dirty="0"/>
              <a:t>Primary #b3ab93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D2726F6-76E2-4179-8E62-5B6FF613CBA0}"/>
              </a:ext>
            </a:extLst>
          </p:cNvPr>
          <p:cNvSpPr txBox="1"/>
          <p:nvPr/>
        </p:nvSpPr>
        <p:spPr>
          <a:xfrm>
            <a:off x="3920084" y="3790095"/>
            <a:ext cx="2047187" cy="369332"/>
          </a:xfrm>
          <a:prstGeom prst="rect">
            <a:avLst/>
          </a:prstGeom>
          <a:solidFill>
            <a:srgbClr val="E5DDC3"/>
          </a:solidFill>
        </p:spPr>
        <p:txBody>
          <a:bodyPr wrap="square" rtlCol="0">
            <a:spAutoFit/>
          </a:bodyPr>
          <a:lstStyle/>
          <a:p>
            <a:r>
              <a:rPr lang="en-GB" dirty="0"/>
              <a:t>Prim light #e5ddc3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D731F31-76C2-4C08-AC02-FEEDAA778EAC}"/>
              </a:ext>
            </a:extLst>
          </p:cNvPr>
          <p:cNvSpPr txBox="1"/>
          <p:nvPr/>
        </p:nvSpPr>
        <p:spPr>
          <a:xfrm>
            <a:off x="3920084" y="4232775"/>
            <a:ext cx="2047187" cy="369332"/>
          </a:xfrm>
          <a:prstGeom prst="rect">
            <a:avLst/>
          </a:prstGeom>
          <a:solidFill>
            <a:srgbClr val="837C65"/>
          </a:solidFill>
        </p:spPr>
        <p:txBody>
          <a:bodyPr wrap="square" rtlCol="0">
            <a:spAutoFit/>
          </a:bodyPr>
          <a:lstStyle/>
          <a:p>
            <a:r>
              <a:rPr lang="en-GB" dirty="0"/>
              <a:t>Prim dark #837c65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921DD4C-03FD-4888-8B00-B1E76B9B1E2E}"/>
              </a:ext>
            </a:extLst>
          </p:cNvPr>
          <p:cNvSpPr txBox="1"/>
          <p:nvPr/>
        </p:nvSpPr>
        <p:spPr>
          <a:xfrm>
            <a:off x="6096731" y="3370896"/>
            <a:ext cx="2046456" cy="369332"/>
          </a:xfrm>
          <a:prstGeom prst="rect">
            <a:avLst/>
          </a:prstGeom>
          <a:solidFill>
            <a:srgbClr val="78909C"/>
          </a:solidFill>
        </p:spPr>
        <p:txBody>
          <a:bodyPr wrap="square" rtlCol="0">
            <a:spAutoFit/>
          </a:bodyPr>
          <a:lstStyle/>
          <a:p>
            <a:r>
              <a:rPr lang="en-GB" dirty="0"/>
              <a:t>Secondary #78909c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D23216F-25A0-491B-8F01-14606DD58EA6}"/>
              </a:ext>
            </a:extLst>
          </p:cNvPr>
          <p:cNvSpPr txBox="1"/>
          <p:nvPr/>
        </p:nvSpPr>
        <p:spPr>
          <a:xfrm>
            <a:off x="6096000" y="3790095"/>
            <a:ext cx="2047187" cy="369332"/>
          </a:xfrm>
          <a:prstGeom prst="rect">
            <a:avLst/>
          </a:prstGeom>
          <a:solidFill>
            <a:srgbClr val="A7C0CD"/>
          </a:solidFill>
        </p:spPr>
        <p:txBody>
          <a:bodyPr wrap="square" rtlCol="0">
            <a:spAutoFit/>
          </a:bodyPr>
          <a:lstStyle/>
          <a:p>
            <a:r>
              <a:rPr lang="en-GB" dirty="0"/>
              <a:t>Sec light #a7c0cd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49304D1-6887-4AAB-87D1-01EC3A0F5A4A}"/>
              </a:ext>
            </a:extLst>
          </p:cNvPr>
          <p:cNvSpPr txBox="1"/>
          <p:nvPr/>
        </p:nvSpPr>
        <p:spPr>
          <a:xfrm>
            <a:off x="6096000" y="4232775"/>
            <a:ext cx="2047187" cy="369332"/>
          </a:xfrm>
          <a:prstGeom prst="rect">
            <a:avLst/>
          </a:prstGeom>
          <a:solidFill>
            <a:srgbClr val="4B636E"/>
          </a:solidFill>
        </p:spPr>
        <p:txBody>
          <a:bodyPr wrap="square" rtlCol="0">
            <a:spAutoFit/>
          </a:bodyPr>
          <a:lstStyle/>
          <a:p>
            <a:r>
              <a:rPr lang="en-GB" dirty="0"/>
              <a:t>Sec dark #4b636e</a:t>
            </a:r>
          </a:p>
        </p:txBody>
      </p:sp>
    </p:spTree>
    <p:extLst>
      <p:ext uri="{BB962C8B-B14F-4D97-AF65-F5344CB8AC3E}">
        <p14:creationId xmlns:p14="http://schemas.microsoft.com/office/powerpoint/2010/main" val="30336240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F7A2E-35AE-4D24-93DA-F824574C4F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800" y="533853"/>
            <a:ext cx="3980543" cy="1222376"/>
          </a:xfrm>
        </p:spPr>
        <p:txBody>
          <a:bodyPr>
            <a:normAutofit fontScale="85000" lnSpcReduction="10000"/>
          </a:bodyPr>
          <a:lstStyle/>
          <a:p>
            <a:r>
              <a:rPr lang="en-GB" sz="2000" dirty="0"/>
              <a:t>Include obvious references to phone &amp; multiple screen sizes etc.</a:t>
            </a:r>
          </a:p>
          <a:p>
            <a:r>
              <a:rPr lang="en-GB" sz="2000" dirty="0"/>
              <a:t>History of me section – change to sepia / 70s colours as the screen is scrolled?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669215-EDD5-4043-A9F5-8E5BD4C9FF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891" r="49329" b="87109"/>
          <a:stretch/>
        </p:blipFill>
        <p:spPr>
          <a:xfrm>
            <a:off x="431799" y="1756229"/>
            <a:ext cx="9344545" cy="137128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415A114-0B1F-40E3-942B-3302E82163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271" r="29348" b="87109"/>
          <a:stretch/>
        </p:blipFill>
        <p:spPr>
          <a:xfrm>
            <a:off x="431799" y="3323293"/>
            <a:ext cx="9164961" cy="137128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8EB4B9B-56B0-4ED7-983C-3E62C3728362}"/>
              </a:ext>
            </a:extLst>
          </p:cNvPr>
          <p:cNvSpPr txBox="1"/>
          <p:nvPr/>
        </p:nvSpPr>
        <p:spPr>
          <a:xfrm>
            <a:off x="9953246" y="990628"/>
            <a:ext cx="2238754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Favicons?</a:t>
            </a:r>
          </a:p>
          <a:p>
            <a:r>
              <a:rPr lang="en-GB" dirty="0"/>
              <a:t>Made with </a:t>
            </a:r>
            <a:r>
              <a:rPr lang="en-GB" dirty="0" err="1"/>
              <a:t>boxysvg</a:t>
            </a:r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Must include </a:t>
            </a:r>
            <a:r>
              <a:rPr lang="en-GB" dirty="0" err="1"/>
              <a:t>png</a:t>
            </a:r>
            <a:r>
              <a:rPr lang="en-GB" dirty="0"/>
              <a:t> also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E755427-A654-404B-93EB-265894921E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57183" y="1799292"/>
            <a:ext cx="1314450" cy="1914525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7A6B2D45-96BA-4628-959A-F6DC41CAF6C5}"/>
              </a:ext>
            </a:extLst>
          </p:cNvPr>
          <p:cNvSpPr/>
          <p:nvPr/>
        </p:nvSpPr>
        <p:spPr>
          <a:xfrm>
            <a:off x="9859390" y="3182288"/>
            <a:ext cx="1986539" cy="298174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rgbClr val="FF0000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65636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B0DA4-8189-4ADA-81F7-BA0FF94F26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404" y="187845"/>
            <a:ext cx="1699727" cy="997144"/>
          </a:xfrm>
        </p:spPr>
        <p:txBody>
          <a:bodyPr/>
          <a:lstStyle/>
          <a:p>
            <a:r>
              <a:rPr lang="en-GB" b="1" dirty="0">
                <a:solidFill>
                  <a:schemeClr val="bg1"/>
                </a:solidFill>
              </a:rPr>
              <a:t>fonts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91EDC2D-C2F8-47A3-978E-66803B862003}"/>
              </a:ext>
            </a:extLst>
          </p:cNvPr>
          <p:cNvSpPr txBox="1"/>
          <p:nvPr/>
        </p:nvSpPr>
        <p:spPr>
          <a:xfrm>
            <a:off x="138405" y="1296955"/>
            <a:ext cx="4132304" cy="45429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 err="1">
                <a:solidFill>
                  <a:schemeClr val="bg1"/>
                </a:solidFill>
              </a:rPr>
              <a:t>Comfortaa</a:t>
            </a: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Amstrad CPC464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GB" sz="1200" dirty="0">
                <a:solidFill>
                  <a:schemeClr val="bg1"/>
                </a:solidFill>
              </a:rPr>
              <a:t>(not from google)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Righteous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Coda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Optima (paid font – nope!)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Courier Prime for code </a:t>
            </a:r>
            <a:r>
              <a:rPr lang="en-GB" sz="1200" dirty="0">
                <a:solidFill>
                  <a:schemeClr val="bg1"/>
                </a:solidFill>
              </a:rPr>
              <a:t>(</a:t>
            </a:r>
            <a:r>
              <a:rPr lang="en-GB" sz="1200" dirty="0" err="1">
                <a:solidFill>
                  <a:schemeClr val="bg1"/>
                </a:solidFill>
              </a:rPr>
              <a:t>Consolata</a:t>
            </a:r>
            <a:r>
              <a:rPr lang="en-GB" sz="1200" dirty="0">
                <a:solidFill>
                  <a:schemeClr val="bg1"/>
                </a:solidFill>
              </a:rPr>
              <a:t> is a MS paid font)</a:t>
            </a: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 err="1">
                <a:solidFill>
                  <a:schemeClr val="bg1"/>
                </a:solidFill>
              </a:rPr>
              <a:t>Inconsolata</a:t>
            </a:r>
            <a:r>
              <a:rPr lang="en-GB" dirty="0">
                <a:solidFill>
                  <a:schemeClr val="bg1"/>
                </a:solidFill>
              </a:rPr>
              <a:t> (also code option)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9EE0C21-2F42-4050-A6A8-CE64342219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0070" y="1208590"/>
            <a:ext cx="1623226" cy="8571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6DB7725-38DC-40FE-896F-8591DF1ABA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7034" y="2348585"/>
            <a:ext cx="2727762" cy="44913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5CED04C-C113-4B1E-876C-12503E9EDF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9835" y="2245404"/>
            <a:ext cx="1066165" cy="65549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AA49820-329F-433B-8ABB-08C34DBA8C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20070" y="3136437"/>
            <a:ext cx="1767093" cy="41466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16F3874-1639-46FA-A104-2D4415701D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78553" y="3691737"/>
            <a:ext cx="1664831" cy="41466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435CDFC-CE07-4828-9EEF-CEDA50B708D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75349" y="4456279"/>
            <a:ext cx="1996751" cy="91955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E2394DB-58A4-4807-B020-CBA2BB69949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9409" y="5858900"/>
            <a:ext cx="1250229" cy="81844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D584A4E-89A1-4F02-BBF5-43E4208CDE2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164149" y="206791"/>
            <a:ext cx="1524000" cy="124777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D3360A1-76AB-44CD-95E7-D946DE68A64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289495" y="159166"/>
            <a:ext cx="1657350" cy="12954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B90548A-74BD-4FE7-9482-9EB17EF1D14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158356" y="1516882"/>
            <a:ext cx="1514475" cy="12573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0B88F11-1AFE-4731-95D6-FDD1609D321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289495" y="1554056"/>
            <a:ext cx="1657350" cy="136010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8F05693F-839F-46B0-AAA3-3C88CE2EC81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164149" y="2914164"/>
            <a:ext cx="1524000" cy="1171575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887BF257-53AB-475F-92A0-477B811503B8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299937" y="3013655"/>
            <a:ext cx="1542135" cy="1200412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1A5FCB72-801E-4A06-A0E5-F799C7741406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0186931" y="4166379"/>
            <a:ext cx="1485900" cy="122872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002A0F4A-F574-4FB0-AA0E-64E020F2613C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0202250" y="5423737"/>
            <a:ext cx="1485899" cy="1327825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91BE5664-7A8E-43A9-8C14-3587C064A4B2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8136610" y="5762564"/>
            <a:ext cx="1944925" cy="1011123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B7518F64-59D6-4A05-B272-6FBAF9A9E5B5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6375373" y="5562866"/>
            <a:ext cx="1635747" cy="1247496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1E34D667-4EFD-462D-874A-1CD8F84ED6D0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8131835" y="4514343"/>
            <a:ext cx="1948526" cy="1169116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BC0CABE6-3901-4F85-A622-F3DAD76FB35E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6183309" y="178935"/>
            <a:ext cx="1948526" cy="1217829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A48C72AE-F6D7-40C6-9D47-657FF067B914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6210458" y="1476758"/>
            <a:ext cx="1932334" cy="1297424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54F07F23-372A-4A1F-AC47-A86DB592C9DD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6207350" y="2815202"/>
            <a:ext cx="1948526" cy="1204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2397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09171-45BF-4C3B-957F-924B39B44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Aims &amp; Priorities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37650E1-999C-4C23-BCCB-1D285B0A7C86}"/>
              </a:ext>
            </a:extLst>
          </p:cNvPr>
          <p:cNvSpPr txBox="1"/>
          <p:nvPr/>
        </p:nvSpPr>
        <p:spPr>
          <a:xfrm>
            <a:off x="401216" y="1856792"/>
            <a:ext cx="1155129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Showcase skills &amp; technologies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Showcase conformance with industry standards (a11y, responsive, mobile first, validates etc)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Provide central navigation link to projects and own resources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Communicate my character, attitude, and future direction/s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Host any content which aids the above points </a:t>
            </a:r>
            <a:r>
              <a:rPr lang="en-GB" dirty="0" err="1"/>
              <a:t>eg</a:t>
            </a:r>
            <a:r>
              <a:rPr lang="en-GB" dirty="0"/>
              <a:t> blog posts, reviews of other resources, explanations or mini-lessons on technology-related topics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Provide a means to contact me for professional purposes</a:t>
            </a:r>
          </a:p>
        </p:txBody>
      </p:sp>
    </p:spTree>
    <p:extLst>
      <p:ext uri="{BB962C8B-B14F-4D97-AF65-F5344CB8AC3E}">
        <p14:creationId xmlns:p14="http://schemas.microsoft.com/office/powerpoint/2010/main" val="36063284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09171-45BF-4C3B-957F-924B39B44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532" y="253159"/>
            <a:ext cx="3034004" cy="959822"/>
          </a:xfrm>
        </p:spPr>
        <p:txBody>
          <a:bodyPr/>
          <a:lstStyle/>
          <a:p>
            <a:r>
              <a:rPr lang="en-GB" dirty="0"/>
              <a:t>Site Outline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52BC34-1A83-4BBA-BCC3-DB0936D99080}"/>
              </a:ext>
            </a:extLst>
          </p:cNvPr>
          <p:cNvSpPr txBox="1"/>
          <p:nvPr/>
        </p:nvSpPr>
        <p:spPr>
          <a:xfrm>
            <a:off x="466531" y="1212981"/>
            <a:ext cx="5749711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Content: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About me – aspiring full stack developer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Early coding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career(RN/aviation/education)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Interests(outdoors/scouting/swim/</a:t>
            </a:r>
            <a:r>
              <a:rPr lang="en-GB" dirty="0" err="1"/>
              <a:t>bfrun</a:t>
            </a:r>
            <a:r>
              <a:rPr lang="en-GB" dirty="0"/>
              <a:t>/sailing/</a:t>
            </a:r>
            <a:r>
              <a:rPr lang="en-GB" dirty="0" err="1"/>
              <a:t>mbike</a:t>
            </a:r>
            <a:r>
              <a:rPr lang="en-GB" dirty="0"/>
              <a:t>/dance)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Future Direction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Skills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Projects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A little fun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dirty="0" err="1"/>
              <a:t>Euroballs</a:t>
            </a:r>
            <a:endParaRPr lang="en-GB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dirty="0"/>
              <a:t>Other Codecademy???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Useful things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dirty="0"/>
              <a:t>Timerthing.com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dirty="0"/>
              <a:t>Bacon butty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dirty="0" err="1"/>
              <a:t>Socundi</a:t>
            </a:r>
            <a:endParaRPr lang="en-GB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dirty="0"/>
              <a:t>Sailor’s Mate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Blog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Useful Resources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Media &amp; CTA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1171395-49F4-45A8-B494-085D2697FC4F}"/>
              </a:ext>
            </a:extLst>
          </p:cNvPr>
          <p:cNvSpPr txBox="1"/>
          <p:nvPr/>
        </p:nvSpPr>
        <p:spPr>
          <a:xfrm>
            <a:off x="8098971" y="856343"/>
            <a:ext cx="387531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/>
              <a:t>Layout ideas:</a:t>
            </a:r>
          </a:p>
          <a:p>
            <a:r>
              <a:rPr lang="en-GB" i="1" dirty="0"/>
              <a:t>Logo – tagline - best work - contact info </a:t>
            </a:r>
          </a:p>
          <a:p>
            <a:r>
              <a:rPr lang="en-GB" i="1" dirty="0"/>
              <a:t>Good use of whitespace, big background images, illustrations.</a:t>
            </a:r>
          </a:p>
          <a:p>
            <a:endParaRPr lang="en-GB" i="1" dirty="0"/>
          </a:p>
        </p:txBody>
      </p:sp>
    </p:spTree>
    <p:extLst>
      <p:ext uri="{BB962C8B-B14F-4D97-AF65-F5344CB8AC3E}">
        <p14:creationId xmlns:p14="http://schemas.microsoft.com/office/powerpoint/2010/main" val="14568615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09171-45BF-4C3B-957F-924B39B44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9566"/>
            <a:ext cx="5494789" cy="784166"/>
          </a:xfrm>
        </p:spPr>
        <p:txBody>
          <a:bodyPr>
            <a:normAutofit/>
          </a:bodyPr>
          <a:lstStyle/>
          <a:p>
            <a:r>
              <a:rPr lang="en-GB" sz="3200" dirty="0"/>
              <a:t>Wireframes &amp; basic description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0486DC9A-2AEA-40B6-9E9A-CD3ED2583E94}"/>
              </a:ext>
            </a:extLst>
          </p:cNvPr>
          <p:cNvSpPr/>
          <p:nvPr/>
        </p:nvSpPr>
        <p:spPr>
          <a:xfrm>
            <a:off x="260324" y="1480963"/>
            <a:ext cx="7634514" cy="4802187"/>
          </a:xfrm>
          <a:prstGeom prst="roundRect">
            <a:avLst>
              <a:gd name="adj" fmla="val 7902"/>
            </a:avLst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F17A8D3-7CF9-4001-AF16-B7294D256BC0}"/>
              </a:ext>
            </a:extLst>
          </p:cNvPr>
          <p:cNvSpPr/>
          <p:nvPr/>
        </p:nvSpPr>
        <p:spPr>
          <a:xfrm>
            <a:off x="8723086" y="813732"/>
            <a:ext cx="2277546" cy="5906381"/>
          </a:xfrm>
          <a:prstGeom prst="roundRect">
            <a:avLst>
              <a:gd name="adj" fmla="val 7902"/>
            </a:avLst>
          </a:prstGeom>
          <a:gradFill flip="none" rotWithShape="1">
            <a:gsLst>
              <a:gs pos="0">
                <a:schemeClr val="bg1"/>
              </a:gs>
              <a:gs pos="100000">
                <a:srgbClr val="EDC59D"/>
              </a:gs>
            </a:gsLst>
            <a:lin ang="5400000" scaled="1"/>
            <a:tileRect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FB7E6D8-0B2C-4D0E-8AE6-306B0590363B}"/>
              </a:ext>
            </a:extLst>
          </p:cNvPr>
          <p:cNvSpPr/>
          <p:nvPr/>
        </p:nvSpPr>
        <p:spPr>
          <a:xfrm>
            <a:off x="327171" y="2491530"/>
            <a:ext cx="1581142" cy="1669653"/>
          </a:xfrm>
          <a:prstGeom prst="roundRect">
            <a:avLst/>
          </a:prstGeom>
          <a:solidFill>
            <a:srgbClr val="090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0D8341A-FAFA-4A29-9CE2-F2FA963BBF61}"/>
              </a:ext>
            </a:extLst>
          </p:cNvPr>
          <p:cNvSpPr txBox="1"/>
          <p:nvPr/>
        </p:nvSpPr>
        <p:spPr>
          <a:xfrm>
            <a:off x="355134" y="2633858"/>
            <a:ext cx="172813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rgbClr val="FFFF00"/>
                </a:solidFill>
                <a:latin typeface="Amstrad CPC464" panose="00000400000000000000" pitchFamily="2" charset="-79"/>
                <a:cs typeface="Amstrad CPC464" panose="00000400000000000000" pitchFamily="2" charset="-79"/>
              </a:rPr>
              <a:t>Ready</a:t>
            </a:r>
          </a:p>
          <a:p>
            <a:endParaRPr lang="en-GB" sz="1400" dirty="0">
              <a:solidFill>
                <a:srgbClr val="FFFF00"/>
              </a:solidFill>
              <a:latin typeface="Amstrad CPC464" panose="00000400000000000000" pitchFamily="2" charset="-79"/>
              <a:cs typeface="Amstrad CPC464" panose="00000400000000000000" pitchFamily="2" charset="-79"/>
            </a:endParaRPr>
          </a:p>
          <a:p>
            <a:r>
              <a:rPr lang="en-GB" sz="1400" dirty="0" err="1">
                <a:solidFill>
                  <a:srgbClr val="FFFF00"/>
                </a:solidFill>
                <a:latin typeface="Amstrad CPC464" panose="00000400000000000000" pitchFamily="2" charset="-79"/>
                <a:cs typeface="Amstrad CPC464" panose="00000400000000000000" pitchFamily="2" charset="-79"/>
              </a:rPr>
              <a:t>goto</a:t>
            </a:r>
            <a:r>
              <a:rPr lang="en-GB" sz="1400" dirty="0">
                <a:solidFill>
                  <a:srgbClr val="FFFF00"/>
                </a:solidFill>
                <a:latin typeface="Amstrad CPC464" panose="00000400000000000000" pitchFamily="2" charset="-79"/>
                <a:cs typeface="Amstrad CPC464" panose="00000400000000000000" pitchFamily="2" charset="-79"/>
              </a:rPr>
              <a:t>:</a:t>
            </a:r>
          </a:p>
          <a:p>
            <a:r>
              <a:rPr lang="en-GB" sz="1400" dirty="0">
                <a:solidFill>
                  <a:srgbClr val="FFFF00"/>
                </a:solidFill>
                <a:latin typeface="Amstrad CPC464" panose="00000400000000000000" pitchFamily="2" charset="-79"/>
                <a:cs typeface="Amstrad CPC464" panose="00000400000000000000" pitchFamily="2" charset="-79"/>
              </a:rPr>
              <a:t>- Item1</a:t>
            </a:r>
          </a:p>
          <a:p>
            <a:r>
              <a:rPr lang="en-GB" sz="1400" dirty="0">
                <a:solidFill>
                  <a:srgbClr val="FFFF00"/>
                </a:solidFill>
                <a:latin typeface="Amstrad CPC464" panose="00000400000000000000" pitchFamily="2" charset="-79"/>
                <a:cs typeface="Amstrad CPC464" panose="00000400000000000000" pitchFamily="2" charset="-79"/>
              </a:rPr>
              <a:t>- Item2</a:t>
            </a:r>
          </a:p>
          <a:p>
            <a:r>
              <a:rPr lang="en-GB" sz="1400" dirty="0">
                <a:solidFill>
                  <a:srgbClr val="FFFF00"/>
                </a:solidFill>
                <a:latin typeface="Amstrad CPC464" panose="00000400000000000000" pitchFamily="2" charset="-79"/>
                <a:cs typeface="Amstrad CPC464" panose="00000400000000000000" pitchFamily="2" charset="-79"/>
              </a:rPr>
              <a:t>- Item3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733FB8-9672-451C-B926-C9EEB31F0D31}"/>
              </a:ext>
            </a:extLst>
          </p:cNvPr>
          <p:cNvSpPr txBox="1"/>
          <p:nvPr/>
        </p:nvSpPr>
        <p:spPr>
          <a:xfrm>
            <a:off x="260324" y="1111631"/>
            <a:ext cx="2277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“about me” type area: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4165AB2-1671-403D-BED2-1E91590854DA}"/>
              </a:ext>
            </a:extLst>
          </p:cNvPr>
          <p:cNvSpPr/>
          <p:nvPr/>
        </p:nvSpPr>
        <p:spPr>
          <a:xfrm>
            <a:off x="2653691" y="1663329"/>
            <a:ext cx="4621752" cy="629297"/>
          </a:xfrm>
          <a:prstGeom prst="roundRect">
            <a:avLst/>
          </a:prstGeom>
          <a:solidFill>
            <a:srgbClr val="090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BA2F258-AB30-43E7-9698-383208507A5F}"/>
              </a:ext>
            </a:extLst>
          </p:cNvPr>
          <p:cNvSpPr txBox="1"/>
          <p:nvPr/>
        </p:nvSpPr>
        <p:spPr>
          <a:xfrm>
            <a:off x="2653691" y="1824088"/>
            <a:ext cx="49112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err="1">
                <a:solidFill>
                  <a:srgbClr val="FFFF00"/>
                </a:solidFill>
                <a:latin typeface="Amstrad CPC464" panose="00000400000000000000" pitchFamily="2" charset="-79"/>
                <a:cs typeface="Amstrad CPC464" panose="00000400000000000000" pitchFamily="2" charset="-79"/>
              </a:rPr>
              <a:t>goto</a:t>
            </a:r>
            <a:r>
              <a:rPr lang="en-GB" sz="1400" dirty="0">
                <a:solidFill>
                  <a:srgbClr val="FFFF00"/>
                </a:solidFill>
                <a:latin typeface="Amstrad CPC464" panose="00000400000000000000" pitchFamily="2" charset="-79"/>
                <a:cs typeface="Amstrad CPC464" panose="00000400000000000000" pitchFamily="2" charset="-79"/>
              </a:rPr>
              <a:t>: Item1, Item2, Item3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1FFB744-2A98-4F45-A486-7584977A654E}"/>
              </a:ext>
            </a:extLst>
          </p:cNvPr>
          <p:cNvSpPr txBox="1"/>
          <p:nvPr/>
        </p:nvSpPr>
        <p:spPr>
          <a:xfrm>
            <a:off x="1938078" y="2011779"/>
            <a:ext cx="8666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solidFill>
                  <a:srgbClr val="FF0000"/>
                </a:solidFill>
              </a:rPr>
              <a:t>OR: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F75E315-9118-4DBE-8546-2965BE2DC611}"/>
              </a:ext>
            </a:extLst>
          </p:cNvPr>
          <p:cNvSpPr txBox="1"/>
          <p:nvPr/>
        </p:nvSpPr>
        <p:spPr>
          <a:xfrm>
            <a:off x="10305410" y="2292626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2020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436A422-328F-43B6-B4A7-2F6DBC1C9152}"/>
              </a:ext>
            </a:extLst>
          </p:cNvPr>
          <p:cNvSpPr txBox="1"/>
          <p:nvPr/>
        </p:nvSpPr>
        <p:spPr>
          <a:xfrm>
            <a:off x="10297304" y="3099708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2010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9EDA156-FE11-451C-BE01-7AF884D124E5}"/>
              </a:ext>
            </a:extLst>
          </p:cNvPr>
          <p:cNvSpPr txBox="1"/>
          <p:nvPr/>
        </p:nvSpPr>
        <p:spPr>
          <a:xfrm>
            <a:off x="10305410" y="4096656"/>
            <a:ext cx="6014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/>
              <a:t>2000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3E41B8A-5625-4839-BE17-D2ED424089BD}"/>
              </a:ext>
            </a:extLst>
          </p:cNvPr>
          <p:cNvSpPr txBox="1"/>
          <p:nvPr/>
        </p:nvSpPr>
        <p:spPr>
          <a:xfrm>
            <a:off x="10334701" y="5010153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1990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F47528-AF21-4699-8DF2-6AC8650C6BEC}"/>
              </a:ext>
            </a:extLst>
          </p:cNvPr>
          <p:cNvSpPr txBox="1"/>
          <p:nvPr/>
        </p:nvSpPr>
        <p:spPr>
          <a:xfrm>
            <a:off x="10334701" y="5744533"/>
            <a:ext cx="6527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1980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06FD510-3C44-4F1E-840D-2ACC447C9B60}"/>
              </a:ext>
            </a:extLst>
          </p:cNvPr>
          <p:cNvSpPr txBox="1"/>
          <p:nvPr/>
        </p:nvSpPr>
        <p:spPr>
          <a:xfrm>
            <a:off x="10320055" y="6098484"/>
            <a:ext cx="6527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1978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2DEB214-12BA-4042-9081-D2FA0E7478E4}"/>
              </a:ext>
            </a:extLst>
          </p:cNvPr>
          <p:cNvCxnSpPr/>
          <p:nvPr/>
        </p:nvCxnSpPr>
        <p:spPr>
          <a:xfrm>
            <a:off x="10876420" y="2146153"/>
            <a:ext cx="0" cy="4105118"/>
          </a:xfrm>
          <a:prstGeom prst="line">
            <a:avLst/>
          </a:prstGeom>
          <a:ln>
            <a:solidFill>
              <a:srgbClr val="7042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731C7846-A0EE-483E-8A18-B195F23DB049}"/>
              </a:ext>
            </a:extLst>
          </p:cNvPr>
          <p:cNvSpPr/>
          <p:nvPr/>
        </p:nvSpPr>
        <p:spPr>
          <a:xfrm>
            <a:off x="8776798" y="1328261"/>
            <a:ext cx="2196000" cy="49045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8100" dist="762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0" name="Graphic 19">
            <a:extLst>
              <a:ext uri="{FF2B5EF4-FFF2-40B4-BE49-F238E27FC236}">
                <a16:creationId xmlns:a16="http://schemas.microsoft.com/office/drawing/2014/main" id="{F065674E-4F7D-47DC-A41E-618B095271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33712" y="1373178"/>
            <a:ext cx="312623" cy="385894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A232757-0060-4CF7-9AFC-F0AB9F486F60}"/>
              </a:ext>
            </a:extLst>
          </p:cNvPr>
          <p:cNvSpPr txBox="1"/>
          <p:nvPr/>
        </p:nvSpPr>
        <p:spPr>
          <a:xfrm>
            <a:off x="9370786" y="1412236"/>
            <a:ext cx="10041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Perpetua Titling MT" panose="02020502060505020804" pitchFamily="18" charset="0"/>
              </a:rPr>
              <a:t>GNolan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07A3E2E-33B2-4122-9B9D-CC9630627A5A}"/>
              </a:ext>
            </a:extLst>
          </p:cNvPr>
          <p:cNvGrpSpPr/>
          <p:nvPr/>
        </p:nvGrpSpPr>
        <p:grpSpPr>
          <a:xfrm>
            <a:off x="10578204" y="1469358"/>
            <a:ext cx="288000" cy="193532"/>
            <a:chOff x="11243388" y="228117"/>
            <a:chExt cx="288000" cy="193532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66DF9DBE-7C35-428F-A77D-678E30562317}"/>
                </a:ext>
              </a:extLst>
            </p:cNvPr>
            <p:cNvCxnSpPr/>
            <p:nvPr/>
          </p:nvCxnSpPr>
          <p:spPr>
            <a:xfrm>
              <a:off x="11243388" y="228117"/>
              <a:ext cx="288000" cy="0"/>
            </a:xfrm>
            <a:prstGeom prst="line">
              <a:avLst/>
            </a:prstGeom>
            <a:ln w="25400" cap="rnd">
              <a:solidFill>
                <a:srgbClr val="9D927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7136C0F-DBAF-476B-A446-E1F09B298881}"/>
                </a:ext>
              </a:extLst>
            </p:cNvPr>
            <p:cNvCxnSpPr/>
            <p:nvPr/>
          </p:nvCxnSpPr>
          <p:spPr>
            <a:xfrm>
              <a:off x="11243388" y="324883"/>
              <a:ext cx="288000" cy="0"/>
            </a:xfrm>
            <a:prstGeom prst="line">
              <a:avLst/>
            </a:prstGeom>
            <a:ln w="25400" cap="rnd">
              <a:solidFill>
                <a:srgbClr val="9D927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EFA467B2-8CF1-415A-A840-DE31039E7546}"/>
                </a:ext>
              </a:extLst>
            </p:cNvPr>
            <p:cNvCxnSpPr/>
            <p:nvPr/>
          </p:nvCxnSpPr>
          <p:spPr>
            <a:xfrm>
              <a:off x="11243388" y="421649"/>
              <a:ext cx="288000" cy="0"/>
            </a:xfrm>
            <a:prstGeom prst="line">
              <a:avLst/>
            </a:prstGeom>
            <a:ln w="25400" cap="rnd">
              <a:solidFill>
                <a:srgbClr val="9D927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304026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artial Circle 8">
            <a:extLst>
              <a:ext uri="{FF2B5EF4-FFF2-40B4-BE49-F238E27FC236}">
                <a16:creationId xmlns:a16="http://schemas.microsoft.com/office/drawing/2014/main" id="{6189290E-992A-4E03-A952-E40340E0DF3C}"/>
              </a:ext>
            </a:extLst>
          </p:cNvPr>
          <p:cNvSpPr>
            <a:spLocks noChangeAspect="1"/>
          </p:cNvSpPr>
          <p:nvPr/>
        </p:nvSpPr>
        <p:spPr>
          <a:xfrm rot="16200000">
            <a:off x="2144889" y="-3788937"/>
            <a:ext cx="8710558" cy="8710558"/>
          </a:xfrm>
          <a:prstGeom prst="pie">
            <a:avLst>
              <a:gd name="adj1" fmla="val 10778659"/>
              <a:gd name="adj2" fmla="val 16200000"/>
            </a:avLst>
          </a:prstGeom>
          <a:gradFill flip="none" rotWithShape="1">
            <a:gsLst>
              <a:gs pos="100000">
                <a:srgbClr val="C1BAA7"/>
              </a:gs>
              <a:gs pos="0">
                <a:srgbClr val="FFFDE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ECCAAC6-7AC3-43EE-BF9B-BB5AF8C45767}"/>
              </a:ext>
            </a:extLst>
          </p:cNvPr>
          <p:cNvSpPr/>
          <p:nvPr/>
        </p:nvSpPr>
        <p:spPr>
          <a:xfrm>
            <a:off x="2144889" y="553156"/>
            <a:ext cx="4368800" cy="5339644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BADE39-B110-43E6-973E-DB7A2956F7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3404" y="566342"/>
            <a:ext cx="4363059" cy="60015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73B97B0-DA69-4867-B497-41AFEC0807ED}"/>
              </a:ext>
            </a:extLst>
          </p:cNvPr>
          <p:cNvSpPr txBox="1"/>
          <p:nvPr/>
        </p:nvSpPr>
        <p:spPr>
          <a:xfrm>
            <a:off x="2460978" y="1339333"/>
            <a:ext cx="21834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Let’s be friends!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C670CE-30A5-4DF5-8B6F-FFBC2AC24563}"/>
              </a:ext>
            </a:extLst>
          </p:cNvPr>
          <p:cNvSpPr txBox="1"/>
          <p:nvPr/>
        </p:nvSpPr>
        <p:spPr>
          <a:xfrm>
            <a:off x="3025422" y="1800998"/>
            <a:ext cx="3149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/>
              <a:t>I’m always looking for new, interesting challenges – if you’d like me to be a part of something you’re working on, please get in touch.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0C499B35-0398-47A3-A8CA-E4EA1B91498C}"/>
              </a:ext>
            </a:extLst>
          </p:cNvPr>
          <p:cNvGrpSpPr/>
          <p:nvPr/>
        </p:nvGrpSpPr>
        <p:grpSpPr>
          <a:xfrm>
            <a:off x="4303737" y="4209834"/>
            <a:ext cx="958485" cy="958485"/>
            <a:chOff x="4165153" y="4269237"/>
            <a:chExt cx="958485" cy="958485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A8460E00-FE15-4CA9-89CE-8F269A4E6D8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165153" y="4269237"/>
              <a:ext cx="958485" cy="958485"/>
            </a:xfrm>
            <a:prstGeom prst="ellipse">
              <a:avLst/>
            </a:prstGeom>
            <a:solidFill>
              <a:srgbClr val="7890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18" name="Graphic 17">
              <a:extLst>
                <a:ext uri="{FF2B5EF4-FFF2-40B4-BE49-F238E27FC236}">
                  <a16:creationId xmlns:a16="http://schemas.microsoft.com/office/drawing/2014/main" id="{5ED6C660-0E1D-42C6-9ADD-9C3D1AAA585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4396668" y="4500752"/>
              <a:ext cx="495454" cy="495454"/>
            </a:xfrm>
            <a:prstGeom prst="rect">
              <a:avLst/>
            </a:prstGeom>
          </p:spPr>
        </p:pic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495F3B9C-8817-4C6E-9D67-B1529E7E036B}"/>
              </a:ext>
            </a:extLst>
          </p:cNvPr>
          <p:cNvGrpSpPr/>
          <p:nvPr/>
        </p:nvGrpSpPr>
        <p:grpSpPr>
          <a:xfrm>
            <a:off x="2315323" y="3110248"/>
            <a:ext cx="1548000" cy="1548000"/>
            <a:chOff x="2248648" y="3138823"/>
            <a:chExt cx="1548000" cy="1548000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61CB515-F8FB-414C-9D4F-38341059C19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248648" y="3138823"/>
              <a:ext cx="1548000" cy="1548000"/>
            </a:xfrm>
            <a:prstGeom prst="ellipse">
              <a:avLst/>
            </a:prstGeom>
            <a:solidFill>
              <a:srgbClr val="7890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266FB80F-DC89-43ED-A9EC-FFDB57D75B8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2592230" y="3472989"/>
              <a:ext cx="872118" cy="872118"/>
            </a:xfrm>
            <a:prstGeom prst="rect">
              <a:avLst/>
            </a:prstGeom>
          </p:spPr>
        </p:pic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AB0CCD9B-1E81-42C3-B7D7-CA28FB26BF24}"/>
              </a:ext>
            </a:extLst>
          </p:cNvPr>
          <p:cNvGrpSpPr>
            <a:grpSpLocks noChangeAspect="1"/>
          </p:cNvGrpSpPr>
          <p:nvPr/>
        </p:nvGrpSpPr>
        <p:grpSpPr>
          <a:xfrm>
            <a:off x="5702635" y="4719905"/>
            <a:ext cx="611538" cy="611538"/>
            <a:chOff x="4864509" y="3812492"/>
            <a:chExt cx="958486" cy="958486"/>
          </a:xfrm>
        </p:grpSpPr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CC222631-653A-4E56-A7FF-9D2F7A70194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864509" y="3812492"/>
              <a:ext cx="958486" cy="958486"/>
            </a:xfrm>
            <a:prstGeom prst="ellipse">
              <a:avLst/>
            </a:prstGeom>
            <a:solidFill>
              <a:srgbClr val="7890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27" name="Graphic 26">
              <a:extLst>
                <a:ext uri="{FF2B5EF4-FFF2-40B4-BE49-F238E27FC236}">
                  <a16:creationId xmlns:a16="http://schemas.microsoft.com/office/drawing/2014/main" id="{4808FF67-053D-4C2F-ACF5-16C8BC058C8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5140840" y="4088823"/>
              <a:ext cx="405825" cy="4058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520507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09171-45BF-4C3B-957F-924B39B44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9566"/>
            <a:ext cx="5494789" cy="784166"/>
          </a:xfrm>
        </p:spPr>
        <p:txBody>
          <a:bodyPr>
            <a:normAutofit/>
          </a:bodyPr>
          <a:lstStyle/>
          <a:p>
            <a:r>
              <a:rPr lang="en-GB" sz="3200" dirty="0"/>
              <a:t>Wireframes &amp; basic description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0486DC9A-2AEA-40B6-9E9A-CD3ED2583E94}"/>
              </a:ext>
            </a:extLst>
          </p:cNvPr>
          <p:cNvSpPr/>
          <p:nvPr/>
        </p:nvSpPr>
        <p:spPr>
          <a:xfrm>
            <a:off x="260323" y="1480963"/>
            <a:ext cx="7643845" cy="4802187"/>
          </a:xfrm>
          <a:prstGeom prst="roundRect">
            <a:avLst>
              <a:gd name="adj" fmla="val 41"/>
            </a:avLst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061B901-54B2-4FA3-8B8A-7134C1F6E5A5}"/>
              </a:ext>
            </a:extLst>
          </p:cNvPr>
          <p:cNvSpPr/>
          <p:nvPr/>
        </p:nvSpPr>
        <p:spPr>
          <a:xfrm>
            <a:off x="726864" y="2753728"/>
            <a:ext cx="6896246" cy="249099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F17A8D3-7CF9-4001-AF16-B7294D256BC0}"/>
              </a:ext>
            </a:extLst>
          </p:cNvPr>
          <p:cNvSpPr/>
          <p:nvPr/>
        </p:nvSpPr>
        <p:spPr>
          <a:xfrm>
            <a:off x="8723086" y="116114"/>
            <a:ext cx="2249714" cy="4073331"/>
          </a:xfrm>
          <a:prstGeom prst="roundRect">
            <a:avLst>
              <a:gd name="adj" fmla="val 1936"/>
            </a:avLst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33ADA9A-CD94-493E-9117-0779024D2A01}"/>
              </a:ext>
            </a:extLst>
          </p:cNvPr>
          <p:cNvSpPr/>
          <p:nvPr/>
        </p:nvSpPr>
        <p:spPr>
          <a:xfrm>
            <a:off x="269655" y="1490294"/>
            <a:ext cx="7634514" cy="49045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8100" dist="762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78CCF0DE-A612-4B0A-86F5-743ECAC746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7586" y="1533241"/>
            <a:ext cx="312623" cy="38589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22B1182-04A5-40A1-BED6-733050934B33}"/>
              </a:ext>
            </a:extLst>
          </p:cNvPr>
          <p:cNvSpPr txBox="1"/>
          <p:nvPr/>
        </p:nvSpPr>
        <p:spPr>
          <a:xfrm>
            <a:off x="726864" y="1577399"/>
            <a:ext cx="10041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Perpetua Titling MT" panose="02020502060505020804" pitchFamily="18" charset="0"/>
              </a:rPr>
              <a:t>GNolan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F718CEE-5026-4746-9A78-07179FD849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2534" y="3429000"/>
            <a:ext cx="6139422" cy="115163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4CDD503-0261-475F-9C38-0FF4DF1C4A19}"/>
              </a:ext>
            </a:extLst>
          </p:cNvPr>
          <p:cNvSpPr txBox="1"/>
          <p:nvPr/>
        </p:nvSpPr>
        <p:spPr>
          <a:xfrm>
            <a:off x="2752531" y="1592788"/>
            <a:ext cx="50758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latin typeface="Copperplate Gothic Light" panose="020E0507020206020404" pitchFamily="34" charset="0"/>
              </a:rPr>
              <a:t>About Me    Skills    Projects    Blog    Resources   Contact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FF0A1048-6DC7-4F47-9BBD-67C2AC18DB15}"/>
              </a:ext>
            </a:extLst>
          </p:cNvPr>
          <p:cNvSpPr/>
          <p:nvPr/>
        </p:nvSpPr>
        <p:spPr>
          <a:xfrm>
            <a:off x="2747394" y="5571689"/>
            <a:ext cx="326572" cy="335902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58EFF99-AA08-40BA-8201-B627CB90EC2E}"/>
              </a:ext>
            </a:extLst>
          </p:cNvPr>
          <p:cNvSpPr/>
          <p:nvPr/>
        </p:nvSpPr>
        <p:spPr>
          <a:xfrm>
            <a:off x="3434817" y="5571689"/>
            <a:ext cx="326572" cy="335902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D67FFC79-2114-4F1A-8E87-0DB609936795}"/>
              </a:ext>
            </a:extLst>
          </p:cNvPr>
          <p:cNvSpPr/>
          <p:nvPr/>
        </p:nvSpPr>
        <p:spPr>
          <a:xfrm>
            <a:off x="4122240" y="5571689"/>
            <a:ext cx="326572" cy="335902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A3078A2F-FDA8-4F27-B0D7-A31CAB3C31D7}"/>
              </a:ext>
            </a:extLst>
          </p:cNvPr>
          <p:cNvSpPr/>
          <p:nvPr/>
        </p:nvSpPr>
        <p:spPr>
          <a:xfrm>
            <a:off x="4809662" y="5571689"/>
            <a:ext cx="326572" cy="335902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86881F3-50E7-44A1-8779-373C97038AA5}"/>
              </a:ext>
            </a:extLst>
          </p:cNvPr>
          <p:cNvSpPr/>
          <p:nvPr/>
        </p:nvSpPr>
        <p:spPr>
          <a:xfrm>
            <a:off x="8751863" y="144142"/>
            <a:ext cx="2196000" cy="49045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8100" dist="762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6" name="Graphic 15">
            <a:extLst>
              <a:ext uri="{FF2B5EF4-FFF2-40B4-BE49-F238E27FC236}">
                <a16:creationId xmlns:a16="http://schemas.microsoft.com/office/drawing/2014/main" id="{02AB3B40-0714-40AB-9473-9E45727BF9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08777" y="189059"/>
            <a:ext cx="312623" cy="38589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9D6428B-BB78-46E2-B675-828503C822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25652" y="906480"/>
            <a:ext cx="1874412" cy="184724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03FC300-BCB7-49D8-8694-374F2E166884}"/>
              </a:ext>
            </a:extLst>
          </p:cNvPr>
          <p:cNvSpPr txBox="1"/>
          <p:nvPr/>
        </p:nvSpPr>
        <p:spPr>
          <a:xfrm>
            <a:off x="9345851" y="228117"/>
            <a:ext cx="10041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Perpetua Titling MT" panose="02020502060505020804" pitchFamily="18" charset="0"/>
              </a:rPr>
              <a:t>GNolan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27DB2B33-A53A-4328-A7F6-3CC60D14047B}"/>
              </a:ext>
            </a:extLst>
          </p:cNvPr>
          <p:cNvGrpSpPr/>
          <p:nvPr/>
        </p:nvGrpSpPr>
        <p:grpSpPr>
          <a:xfrm>
            <a:off x="10553269" y="285239"/>
            <a:ext cx="288000" cy="193532"/>
            <a:chOff x="11243388" y="228117"/>
            <a:chExt cx="288000" cy="193532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1C81E360-3AE7-4B87-B737-746E7638C3B4}"/>
                </a:ext>
              </a:extLst>
            </p:cNvPr>
            <p:cNvCxnSpPr/>
            <p:nvPr/>
          </p:nvCxnSpPr>
          <p:spPr>
            <a:xfrm>
              <a:off x="11243388" y="228117"/>
              <a:ext cx="288000" cy="0"/>
            </a:xfrm>
            <a:prstGeom prst="line">
              <a:avLst/>
            </a:prstGeom>
            <a:ln w="25400" cap="rnd">
              <a:solidFill>
                <a:srgbClr val="9D927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161E84F-8E62-473F-B0C3-9EC342D16D61}"/>
                </a:ext>
              </a:extLst>
            </p:cNvPr>
            <p:cNvCxnSpPr/>
            <p:nvPr/>
          </p:nvCxnSpPr>
          <p:spPr>
            <a:xfrm>
              <a:off x="11243388" y="324883"/>
              <a:ext cx="288000" cy="0"/>
            </a:xfrm>
            <a:prstGeom prst="line">
              <a:avLst/>
            </a:prstGeom>
            <a:ln w="25400" cap="rnd">
              <a:solidFill>
                <a:srgbClr val="9D927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B94566F6-96A7-498F-9310-AEA1B2A936B3}"/>
                </a:ext>
              </a:extLst>
            </p:cNvPr>
            <p:cNvCxnSpPr/>
            <p:nvPr/>
          </p:nvCxnSpPr>
          <p:spPr>
            <a:xfrm>
              <a:off x="11243388" y="421649"/>
              <a:ext cx="288000" cy="0"/>
            </a:xfrm>
            <a:prstGeom prst="line">
              <a:avLst/>
            </a:prstGeom>
            <a:ln w="25400" cap="rnd">
              <a:solidFill>
                <a:srgbClr val="9D927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93A3C45F-EEC8-4592-8A8E-3E05A1E1BB6D}"/>
              </a:ext>
            </a:extLst>
          </p:cNvPr>
          <p:cNvSpPr txBox="1"/>
          <p:nvPr/>
        </p:nvSpPr>
        <p:spPr>
          <a:xfrm>
            <a:off x="655373" y="2719122"/>
            <a:ext cx="125226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>
                <a:solidFill>
                  <a:srgbClr val="FF0000"/>
                </a:solidFill>
              </a:rPr>
              <a:t>Some photo (dark)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3B1B19B-2026-4B91-9995-D1E669C59EA3}"/>
              </a:ext>
            </a:extLst>
          </p:cNvPr>
          <p:cNvSpPr txBox="1"/>
          <p:nvPr/>
        </p:nvSpPr>
        <p:spPr>
          <a:xfrm>
            <a:off x="269655" y="5956684"/>
            <a:ext cx="98777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>
                <a:solidFill>
                  <a:srgbClr val="FF0000"/>
                </a:solidFill>
              </a:rPr>
              <a:t>Union Flag BG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9B049B9F-2C25-4726-8613-70CC38A0460A}"/>
              </a:ext>
            </a:extLst>
          </p:cNvPr>
          <p:cNvCxnSpPr>
            <a:cxnSpLocks/>
          </p:cNvCxnSpPr>
          <p:nvPr/>
        </p:nvCxnSpPr>
        <p:spPr>
          <a:xfrm>
            <a:off x="2817845" y="1874612"/>
            <a:ext cx="4879910" cy="0"/>
          </a:xfrm>
          <a:prstGeom prst="line">
            <a:avLst/>
          </a:prstGeom>
          <a:ln>
            <a:solidFill>
              <a:srgbClr val="B3AB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DFA0F68-5CCD-4EC9-8DBB-73F29A32A4B6}"/>
              </a:ext>
            </a:extLst>
          </p:cNvPr>
          <p:cNvCxnSpPr>
            <a:cxnSpLocks/>
          </p:cNvCxnSpPr>
          <p:nvPr/>
        </p:nvCxnSpPr>
        <p:spPr>
          <a:xfrm>
            <a:off x="799748" y="1874612"/>
            <a:ext cx="828000" cy="0"/>
          </a:xfrm>
          <a:prstGeom prst="line">
            <a:avLst/>
          </a:prstGeom>
          <a:ln>
            <a:solidFill>
              <a:srgbClr val="B3AB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3EB949D8-8E5D-4BAA-8D23-444F4AF7BA3E}"/>
              </a:ext>
            </a:extLst>
          </p:cNvPr>
          <p:cNvCxnSpPr>
            <a:cxnSpLocks/>
          </p:cNvCxnSpPr>
          <p:nvPr/>
        </p:nvCxnSpPr>
        <p:spPr>
          <a:xfrm>
            <a:off x="2836507" y="1861806"/>
            <a:ext cx="792000" cy="0"/>
          </a:xfrm>
          <a:prstGeom prst="line">
            <a:avLst/>
          </a:prstGeom>
          <a:ln w="22225">
            <a:solidFill>
              <a:srgbClr val="9D927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" name="Picture 34">
            <a:extLst>
              <a:ext uri="{FF2B5EF4-FFF2-40B4-BE49-F238E27FC236}">
                <a16:creationId xmlns:a16="http://schemas.microsoft.com/office/drawing/2014/main" id="{FB7EA411-866F-4A92-8998-AB6CE6C365A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21864" y="3505592"/>
            <a:ext cx="326628" cy="405215"/>
          </a:xfrm>
          <a:prstGeom prst="rect">
            <a:avLst/>
          </a:prstGeom>
        </p:spPr>
      </p:pic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581BBF94-F80F-43A2-9D5E-E962FD749464}"/>
              </a:ext>
            </a:extLst>
          </p:cNvPr>
          <p:cNvSpPr/>
          <p:nvPr/>
        </p:nvSpPr>
        <p:spPr>
          <a:xfrm>
            <a:off x="9168322" y="3582199"/>
            <a:ext cx="252000" cy="252000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6DCDAD25-B944-4234-93F5-E2BCA31AFC06}"/>
              </a:ext>
            </a:extLst>
          </p:cNvPr>
          <p:cNvSpPr/>
          <p:nvPr/>
        </p:nvSpPr>
        <p:spPr>
          <a:xfrm>
            <a:off x="10350034" y="3582199"/>
            <a:ext cx="252000" cy="252000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F0681B4-504A-4642-A3F1-8927B01F4407}"/>
              </a:ext>
            </a:extLst>
          </p:cNvPr>
          <p:cNvSpPr txBox="1"/>
          <p:nvPr/>
        </p:nvSpPr>
        <p:spPr>
          <a:xfrm>
            <a:off x="9397177" y="3936349"/>
            <a:ext cx="105028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50" dirty="0">
                <a:solidFill>
                  <a:srgbClr val="9D9273"/>
                </a:solidFill>
              </a:rPr>
              <a:t>©GNolan 2021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E6ADDC5-7D5D-4A28-804E-78F854437430}"/>
              </a:ext>
            </a:extLst>
          </p:cNvPr>
          <p:cNvSpPr txBox="1"/>
          <p:nvPr/>
        </p:nvSpPr>
        <p:spPr>
          <a:xfrm>
            <a:off x="3434816" y="6036525"/>
            <a:ext cx="105028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50" dirty="0">
                <a:solidFill>
                  <a:srgbClr val="9D9273"/>
                </a:solidFill>
              </a:rPr>
              <a:t>©GNolan 2021</a:t>
            </a:r>
          </a:p>
        </p:txBody>
      </p:sp>
    </p:spTree>
    <p:extLst>
      <p:ext uri="{BB962C8B-B14F-4D97-AF65-F5344CB8AC3E}">
        <p14:creationId xmlns:p14="http://schemas.microsoft.com/office/powerpoint/2010/main" val="701941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0FB6709-9D4C-4683-B65F-1D8B0197DF65}"/>
              </a:ext>
            </a:extLst>
          </p:cNvPr>
          <p:cNvSpPr/>
          <p:nvPr/>
        </p:nvSpPr>
        <p:spPr>
          <a:xfrm>
            <a:off x="1320668" y="289169"/>
            <a:ext cx="8952336" cy="61687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EC16A38-6F8F-4487-A489-301946AC8CD6}"/>
              </a:ext>
            </a:extLst>
          </p:cNvPr>
          <p:cNvSpPr/>
          <p:nvPr/>
        </p:nvSpPr>
        <p:spPr>
          <a:xfrm>
            <a:off x="2047630" y="3283899"/>
            <a:ext cx="7237047" cy="402298"/>
          </a:xfrm>
          <a:prstGeom prst="rect">
            <a:avLst/>
          </a:prstGeom>
          <a:solidFill>
            <a:srgbClr val="F9F9F9"/>
          </a:solidFill>
          <a:ln w="28575">
            <a:solidFill>
              <a:srgbClr val="4B636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7AC7210-0C61-4F26-94BB-C70FFD7A3E48}"/>
              </a:ext>
            </a:extLst>
          </p:cNvPr>
          <p:cNvSpPr/>
          <p:nvPr/>
        </p:nvSpPr>
        <p:spPr>
          <a:xfrm>
            <a:off x="2047629" y="3736092"/>
            <a:ext cx="7237047" cy="402298"/>
          </a:xfrm>
          <a:prstGeom prst="rect">
            <a:avLst/>
          </a:prstGeom>
          <a:solidFill>
            <a:srgbClr val="F9F9F9"/>
          </a:solidFill>
          <a:ln w="28575">
            <a:solidFill>
              <a:srgbClr val="4B636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35F93B2-5AD1-43C2-894C-F6C7E9F77C9A}"/>
              </a:ext>
            </a:extLst>
          </p:cNvPr>
          <p:cNvSpPr/>
          <p:nvPr/>
        </p:nvSpPr>
        <p:spPr>
          <a:xfrm>
            <a:off x="2047629" y="4188285"/>
            <a:ext cx="7237047" cy="402298"/>
          </a:xfrm>
          <a:prstGeom prst="rect">
            <a:avLst/>
          </a:prstGeom>
          <a:solidFill>
            <a:srgbClr val="F9F9F9"/>
          </a:solidFill>
          <a:ln w="28575">
            <a:solidFill>
              <a:srgbClr val="4B636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99EC4286-CFD1-42C8-ABF5-50691EEBFAB3}"/>
              </a:ext>
            </a:extLst>
          </p:cNvPr>
          <p:cNvSpPr/>
          <p:nvPr/>
        </p:nvSpPr>
        <p:spPr>
          <a:xfrm>
            <a:off x="2047630" y="1023935"/>
            <a:ext cx="7237047" cy="402298"/>
          </a:xfrm>
          <a:prstGeom prst="rect">
            <a:avLst/>
          </a:prstGeom>
          <a:solidFill>
            <a:srgbClr val="A7C0CD"/>
          </a:solidFill>
          <a:ln w="28575">
            <a:solidFill>
              <a:srgbClr val="4B636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DB92F5-F4F4-4E9E-A660-92B9E26C303A}"/>
              </a:ext>
            </a:extLst>
          </p:cNvPr>
          <p:cNvSpPr txBox="1"/>
          <p:nvPr/>
        </p:nvSpPr>
        <p:spPr>
          <a:xfrm>
            <a:off x="0" y="0"/>
            <a:ext cx="1128322" cy="369332"/>
          </a:xfrm>
          <a:prstGeom prst="rect">
            <a:avLst/>
          </a:prstGeom>
          <a:solidFill>
            <a:srgbClr val="F9F9F9"/>
          </a:solidFill>
        </p:spPr>
        <p:txBody>
          <a:bodyPr wrap="none" rtlCol="0">
            <a:spAutoFit/>
          </a:bodyPr>
          <a:lstStyle/>
          <a:p>
            <a:r>
              <a:rPr lang="en-GB" dirty="0"/>
              <a:t>“Projects”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E0DD08F-E382-4C4D-AA07-308A51BDF4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069"/>
          <a:stretch/>
        </p:blipFill>
        <p:spPr>
          <a:xfrm>
            <a:off x="1320668" y="289169"/>
            <a:ext cx="8878539" cy="64884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70B2226-9C91-4C85-B653-F3DF0FF0FA5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21"/>
          <a:stretch/>
        </p:blipFill>
        <p:spPr>
          <a:xfrm>
            <a:off x="1423138" y="5495735"/>
            <a:ext cx="8776069" cy="96215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6803A99-2963-4A3B-8D46-F261A656A1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11216" y="1648530"/>
            <a:ext cx="1235600" cy="125915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D2441AE-C817-4C3C-BFCF-780F8191A88E}"/>
              </a:ext>
            </a:extLst>
          </p:cNvPr>
          <p:cNvSpPr txBox="1"/>
          <p:nvPr/>
        </p:nvSpPr>
        <p:spPr>
          <a:xfrm>
            <a:off x="3989754" y="2907686"/>
            <a:ext cx="10785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i="1" dirty="0"/>
              <a:t>Timerthing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0ED2AE7F-A12A-4673-A416-685CCC018A7A}"/>
              </a:ext>
            </a:extLst>
          </p:cNvPr>
          <p:cNvSpPr/>
          <p:nvPr/>
        </p:nvSpPr>
        <p:spPr>
          <a:xfrm>
            <a:off x="3911216" y="1497296"/>
            <a:ext cx="1235600" cy="1718167"/>
          </a:xfrm>
          <a:prstGeom prst="roundRect">
            <a:avLst>
              <a:gd name="adj" fmla="val 4360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0E70A2B-3077-48F2-A773-BE4D616EA3B3}"/>
              </a:ext>
            </a:extLst>
          </p:cNvPr>
          <p:cNvSpPr txBox="1"/>
          <p:nvPr/>
        </p:nvSpPr>
        <p:spPr>
          <a:xfrm>
            <a:off x="5666154" y="2907686"/>
            <a:ext cx="10785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i="1" dirty="0"/>
              <a:t>Sailor’s Mate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F858951B-2A0E-4815-A4C2-B3675EB2A31F}"/>
              </a:ext>
            </a:extLst>
          </p:cNvPr>
          <p:cNvSpPr/>
          <p:nvPr/>
        </p:nvSpPr>
        <p:spPr>
          <a:xfrm>
            <a:off x="5587616" y="1497296"/>
            <a:ext cx="1235600" cy="1718167"/>
          </a:xfrm>
          <a:prstGeom prst="roundRect">
            <a:avLst>
              <a:gd name="adj" fmla="val 4360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542E8CF-61C5-4C7C-B113-BA6FCC9D059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1462" y="1573170"/>
            <a:ext cx="847906" cy="1309396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476746E1-4CB0-4946-B82D-38D97346B22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34275" y="1495809"/>
            <a:ext cx="159770" cy="152721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B333F635-9683-402B-96EA-CC29306C9FF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89718" y="1495810"/>
            <a:ext cx="159771" cy="174564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964877A0-A11B-42A5-A0D7-ADE6B7E841F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38276" y="1495809"/>
            <a:ext cx="166656" cy="175276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6B0A5754-EDEF-422C-BF46-7D6868BD743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393720" y="1495809"/>
            <a:ext cx="304843" cy="181001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9430C6F9-DE33-46F0-9C44-97393A0D2C8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698563" y="1515194"/>
            <a:ext cx="330455" cy="184324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52CBDAD5-6B74-4A52-BE4E-B9CF16F53BA6}"/>
              </a:ext>
            </a:extLst>
          </p:cNvPr>
          <p:cNvSpPr txBox="1"/>
          <p:nvPr/>
        </p:nvSpPr>
        <p:spPr>
          <a:xfrm>
            <a:off x="2055444" y="1049086"/>
            <a:ext cx="1576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Larger Projects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5448FA2-FD3D-45F3-A6B0-E2AD99A338D7}"/>
              </a:ext>
            </a:extLst>
          </p:cNvPr>
          <p:cNvSpPr txBox="1"/>
          <p:nvPr/>
        </p:nvSpPr>
        <p:spPr>
          <a:xfrm>
            <a:off x="2064116" y="3302004"/>
            <a:ext cx="1535485" cy="369332"/>
          </a:xfrm>
          <a:prstGeom prst="rect">
            <a:avLst/>
          </a:prstGeom>
          <a:solidFill>
            <a:srgbClr val="F9F9F9"/>
          </a:solidFill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4B636E"/>
                </a:solidFill>
              </a:rPr>
              <a:t>Other Projects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D5A18BC-E9A2-4516-8BD9-2089EEB43907}"/>
              </a:ext>
            </a:extLst>
          </p:cNvPr>
          <p:cNvSpPr txBox="1"/>
          <p:nvPr/>
        </p:nvSpPr>
        <p:spPr>
          <a:xfrm>
            <a:off x="2063259" y="3752028"/>
            <a:ext cx="1743426" cy="369332"/>
          </a:xfrm>
          <a:prstGeom prst="rect">
            <a:avLst/>
          </a:prstGeom>
          <a:solidFill>
            <a:srgbClr val="F9F9F9"/>
          </a:solidFill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4B636E"/>
                </a:solidFill>
              </a:rPr>
              <a:t>Currently Offline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BA6D49D-37CA-41B5-AAC1-4259D0D86F41}"/>
              </a:ext>
            </a:extLst>
          </p:cNvPr>
          <p:cNvSpPr txBox="1"/>
          <p:nvPr/>
        </p:nvSpPr>
        <p:spPr>
          <a:xfrm>
            <a:off x="2071930" y="4205621"/>
            <a:ext cx="1314719" cy="369332"/>
          </a:xfrm>
          <a:prstGeom prst="rect">
            <a:avLst/>
          </a:prstGeom>
          <a:solidFill>
            <a:srgbClr val="F9F9F9"/>
          </a:solidFill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4B636E"/>
                </a:solidFill>
              </a:rPr>
              <a:t>Little Things</a:t>
            </a:r>
          </a:p>
        </p:txBody>
      </p:sp>
    </p:spTree>
    <p:extLst>
      <p:ext uri="{BB962C8B-B14F-4D97-AF65-F5344CB8AC3E}">
        <p14:creationId xmlns:p14="http://schemas.microsoft.com/office/powerpoint/2010/main" val="608277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0FB6709-9D4C-4683-B65F-1D8B0197DF65}"/>
              </a:ext>
            </a:extLst>
          </p:cNvPr>
          <p:cNvSpPr/>
          <p:nvPr/>
        </p:nvSpPr>
        <p:spPr>
          <a:xfrm>
            <a:off x="1320668" y="289169"/>
            <a:ext cx="8952336" cy="61687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EC16A38-6F8F-4487-A489-301946AC8CD6}"/>
              </a:ext>
            </a:extLst>
          </p:cNvPr>
          <p:cNvSpPr/>
          <p:nvPr/>
        </p:nvSpPr>
        <p:spPr>
          <a:xfrm>
            <a:off x="2047630" y="1514744"/>
            <a:ext cx="7237047" cy="402298"/>
          </a:xfrm>
          <a:prstGeom prst="rect">
            <a:avLst/>
          </a:prstGeom>
          <a:solidFill>
            <a:srgbClr val="78909C"/>
          </a:solidFill>
          <a:ln>
            <a:solidFill>
              <a:srgbClr val="3451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7AC7210-0C61-4F26-94BB-C70FFD7A3E48}"/>
              </a:ext>
            </a:extLst>
          </p:cNvPr>
          <p:cNvSpPr/>
          <p:nvPr/>
        </p:nvSpPr>
        <p:spPr>
          <a:xfrm>
            <a:off x="2064116" y="3466470"/>
            <a:ext cx="7237047" cy="402298"/>
          </a:xfrm>
          <a:prstGeom prst="rect">
            <a:avLst/>
          </a:prstGeom>
          <a:solidFill>
            <a:srgbClr val="A7C0CD"/>
          </a:solidFill>
          <a:ln>
            <a:solidFill>
              <a:srgbClr val="3451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35F93B2-5AD1-43C2-894C-F6C7E9F77C9A}"/>
              </a:ext>
            </a:extLst>
          </p:cNvPr>
          <p:cNvSpPr/>
          <p:nvPr/>
        </p:nvSpPr>
        <p:spPr>
          <a:xfrm>
            <a:off x="2064116" y="3926784"/>
            <a:ext cx="7237047" cy="402298"/>
          </a:xfrm>
          <a:prstGeom prst="rect">
            <a:avLst/>
          </a:prstGeom>
          <a:solidFill>
            <a:srgbClr val="A7C0CD"/>
          </a:solidFill>
          <a:ln>
            <a:solidFill>
              <a:srgbClr val="3451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99EC4286-CFD1-42C8-ABF5-50691EEBFAB3}"/>
              </a:ext>
            </a:extLst>
          </p:cNvPr>
          <p:cNvSpPr/>
          <p:nvPr/>
        </p:nvSpPr>
        <p:spPr>
          <a:xfrm>
            <a:off x="2047630" y="1055450"/>
            <a:ext cx="7237047" cy="402298"/>
          </a:xfrm>
          <a:prstGeom prst="rect">
            <a:avLst/>
          </a:prstGeom>
          <a:solidFill>
            <a:srgbClr val="A7C0CD"/>
          </a:solidFill>
          <a:ln>
            <a:solidFill>
              <a:srgbClr val="3451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DB92F5-F4F4-4E9E-A660-92B9E26C303A}"/>
              </a:ext>
            </a:extLst>
          </p:cNvPr>
          <p:cNvSpPr txBox="1"/>
          <p:nvPr/>
        </p:nvSpPr>
        <p:spPr>
          <a:xfrm>
            <a:off x="0" y="0"/>
            <a:ext cx="1128322" cy="369332"/>
          </a:xfrm>
          <a:prstGeom prst="rect">
            <a:avLst/>
          </a:prstGeom>
          <a:solidFill>
            <a:srgbClr val="F9F9F9"/>
          </a:solidFill>
        </p:spPr>
        <p:txBody>
          <a:bodyPr wrap="none" rtlCol="0">
            <a:spAutoFit/>
          </a:bodyPr>
          <a:lstStyle/>
          <a:p>
            <a:r>
              <a:rPr lang="en-GB" dirty="0"/>
              <a:t>“Projects”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E0DD08F-E382-4C4D-AA07-308A51BDF4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069"/>
          <a:stretch/>
        </p:blipFill>
        <p:spPr>
          <a:xfrm>
            <a:off x="1320668" y="289169"/>
            <a:ext cx="8878539" cy="64884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70B2226-9C91-4C85-B653-F3DF0FF0FA5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21"/>
          <a:stretch/>
        </p:blipFill>
        <p:spPr>
          <a:xfrm>
            <a:off x="1423138" y="5495735"/>
            <a:ext cx="8776069" cy="962159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52CBDAD5-6B74-4A52-BE4E-B9CF16F53BA6}"/>
              </a:ext>
            </a:extLst>
          </p:cNvPr>
          <p:cNvSpPr txBox="1"/>
          <p:nvPr/>
        </p:nvSpPr>
        <p:spPr>
          <a:xfrm>
            <a:off x="2047630" y="1069737"/>
            <a:ext cx="15769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Larger Projects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5448FA2-FD3D-45F3-A6B0-E2AD99A338D7}"/>
              </a:ext>
            </a:extLst>
          </p:cNvPr>
          <p:cNvSpPr txBox="1"/>
          <p:nvPr/>
        </p:nvSpPr>
        <p:spPr>
          <a:xfrm>
            <a:off x="2064116" y="1532849"/>
            <a:ext cx="15354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Other Projects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D5A18BC-E9A2-4516-8BD9-2089EEB43907}"/>
              </a:ext>
            </a:extLst>
          </p:cNvPr>
          <p:cNvSpPr txBox="1"/>
          <p:nvPr/>
        </p:nvSpPr>
        <p:spPr>
          <a:xfrm>
            <a:off x="2064116" y="3482712"/>
            <a:ext cx="17434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Currently Offline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BA6D49D-37CA-41B5-AAC1-4259D0D86F41}"/>
              </a:ext>
            </a:extLst>
          </p:cNvPr>
          <p:cNvSpPr txBox="1"/>
          <p:nvPr/>
        </p:nvSpPr>
        <p:spPr>
          <a:xfrm>
            <a:off x="2080602" y="3959750"/>
            <a:ext cx="13147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Little Things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4CE878B-6281-4D08-9325-12695659378F}"/>
              </a:ext>
            </a:extLst>
          </p:cNvPr>
          <p:cNvSpPr txBox="1"/>
          <p:nvPr/>
        </p:nvSpPr>
        <p:spPr>
          <a:xfrm>
            <a:off x="3400284" y="2934481"/>
            <a:ext cx="10785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i="1" dirty="0" err="1"/>
              <a:t>Euroballs</a:t>
            </a:r>
            <a:r>
              <a:rPr lang="en-GB" sz="1400" i="1" dirty="0"/>
              <a:t>!</a:t>
            </a: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762076DC-5C2B-4208-8001-02E75BFB6B9D}"/>
              </a:ext>
            </a:extLst>
          </p:cNvPr>
          <p:cNvSpPr/>
          <p:nvPr/>
        </p:nvSpPr>
        <p:spPr>
          <a:xfrm>
            <a:off x="3321748" y="2129437"/>
            <a:ext cx="1235600" cy="1112822"/>
          </a:xfrm>
          <a:prstGeom prst="roundRect">
            <a:avLst>
              <a:gd name="adj" fmla="val 4360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37FEE01B-A242-4574-8027-EA15F5B462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61016" y="2190821"/>
            <a:ext cx="1157061" cy="753869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8A07F5EC-69F0-4DE0-94D5-EC0B34C20749}"/>
              </a:ext>
            </a:extLst>
          </p:cNvPr>
          <p:cNvSpPr txBox="1"/>
          <p:nvPr/>
        </p:nvSpPr>
        <p:spPr>
          <a:xfrm>
            <a:off x="4977999" y="2940389"/>
            <a:ext cx="10785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i="1" dirty="0" err="1"/>
              <a:t>Jammming</a:t>
            </a:r>
            <a:endParaRPr lang="en-GB" sz="1400" i="1" dirty="0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902895BF-13A2-4428-B361-3A9AB104B63F}"/>
              </a:ext>
            </a:extLst>
          </p:cNvPr>
          <p:cNvSpPr/>
          <p:nvPr/>
        </p:nvSpPr>
        <p:spPr>
          <a:xfrm>
            <a:off x="4899463" y="2135345"/>
            <a:ext cx="1235600" cy="1112822"/>
          </a:xfrm>
          <a:prstGeom prst="roundRect">
            <a:avLst>
              <a:gd name="adj" fmla="val 4360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62648A4-5EEA-40D4-84C7-8DE437FEF2F7}"/>
              </a:ext>
            </a:extLst>
          </p:cNvPr>
          <p:cNvSpPr txBox="1"/>
          <p:nvPr/>
        </p:nvSpPr>
        <p:spPr>
          <a:xfrm>
            <a:off x="6566387" y="2934481"/>
            <a:ext cx="10785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i="1" dirty="0"/>
              <a:t>Reddit</a:t>
            </a: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D98311DA-6D94-4DE6-A046-062ADBC9E7C8}"/>
              </a:ext>
            </a:extLst>
          </p:cNvPr>
          <p:cNvSpPr/>
          <p:nvPr/>
        </p:nvSpPr>
        <p:spPr>
          <a:xfrm>
            <a:off x="6487851" y="2129437"/>
            <a:ext cx="1235600" cy="1112822"/>
          </a:xfrm>
          <a:prstGeom prst="roundRect">
            <a:avLst>
              <a:gd name="adj" fmla="val 4360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2F1D6DE9-7211-4ADA-ADBD-2DED6847AC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49944" y="2199324"/>
            <a:ext cx="1138184" cy="732042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6401C113-8C84-4834-AE88-2F54B5C251B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23834" y="2190821"/>
            <a:ext cx="1173749" cy="760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5849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0FB6709-9D4C-4683-B65F-1D8B0197DF65}"/>
              </a:ext>
            </a:extLst>
          </p:cNvPr>
          <p:cNvSpPr/>
          <p:nvPr/>
        </p:nvSpPr>
        <p:spPr>
          <a:xfrm>
            <a:off x="1320668" y="289169"/>
            <a:ext cx="8952336" cy="61687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99EC4286-CFD1-42C8-ABF5-50691EEBFAB3}"/>
              </a:ext>
            </a:extLst>
          </p:cNvPr>
          <p:cNvSpPr/>
          <p:nvPr/>
        </p:nvSpPr>
        <p:spPr>
          <a:xfrm>
            <a:off x="2047630" y="1055450"/>
            <a:ext cx="7237047" cy="402298"/>
          </a:xfrm>
          <a:prstGeom prst="rect">
            <a:avLst/>
          </a:prstGeom>
          <a:solidFill>
            <a:srgbClr val="A7C0CD"/>
          </a:solidFill>
          <a:ln>
            <a:solidFill>
              <a:srgbClr val="3451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DB92F5-F4F4-4E9E-A660-92B9E26C303A}"/>
              </a:ext>
            </a:extLst>
          </p:cNvPr>
          <p:cNvSpPr txBox="1"/>
          <p:nvPr/>
        </p:nvSpPr>
        <p:spPr>
          <a:xfrm>
            <a:off x="0" y="0"/>
            <a:ext cx="1128322" cy="369332"/>
          </a:xfrm>
          <a:prstGeom prst="rect">
            <a:avLst/>
          </a:prstGeom>
          <a:solidFill>
            <a:srgbClr val="F9F9F9"/>
          </a:solidFill>
        </p:spPr>
        <p:txBody>
          <a:bodyPr wrap="none" rtlCol="0">
            <a:spAutoFit/>
          </a:bodyPr>
          <a:lstStyle/>
          <a:p>
            <a:r>
              <a:rPr lang="en-GB" dirty="0"/>
              <a:t>“Projects”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E0DD08F-E382-4C4D-AA07-308A51BDF4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069"/>
          <a:stretch/>
        </p:blipFill>
        <p:spPr>
          <a:xfrm>
            <a:off x="1320668" y="289169"/>
            <a:ext cx="8878539" cy="64884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70B2226-9C91-4C85-B653-F3DF0FF0FA5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21"/>
          <a:stretch/>
        </p:blipFill>
        <p:spPr>
          <a:xfrm>
            <a:off x="1423138" y="5495735"/>
            <a:ext cx="8776069" cy="962159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52CBDAD5-6B74-4A52-BE4E-B9CF16F53BA6}"/>
              </a:ext>
            </a:extLst>
          </p:cNvPr>
          <p:cNvSpPr txBox="1"/>
          <p:nvPr/>
        </p:nvSpPr>
        <p:spPr>
          <a:xfrm>
            <a:off x="2047630" y="1069737"/>
            <a:ext cx="15769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Larger Projects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D5A18BC-E9A2-4516-8BD9-2089EEB43907}"/>
              </a:ext>
            </a:extLst>
          </p:cNvPr>
          <p:cNvSpPr txBox="1"/>
          <p:nvPr/>
        </p:nvSpPr>
        <p:spPr>
          <a:xfrm>
            <a:off x="5803832" y="1075261"/>
            <a:ext cx="17434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Currently Offline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BA6D49D-37CA-41B5-AAC1-4259D0D86F41}"/>
              </a:ext>
            </a:extLst>
          </p:cNvPr>
          <p:cNvSpPr txBox="1"/>
          <p:nvPr/>
        </p:nvSpPr>
        <p:spPr>
          <a:xfrm>
            <a:off x="7869164" y="1075261"/>
            <a:ext cx="13147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Little Things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4CE878B-6281-4D08-9325-12695659378F}"/>
              </a:ext>
            </a:extLst>
          </p:cNvPr>
          <p:cNvSpPr txBox="1"/>
          <p:nvPr/>
        </p:nvSpPr>
        <p:spPr>
          <a:xfrm>
            <a:off x="3400284" y="2512452"/>
            <a:ext cx="10785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i="1" dirty="0" err="1"/>
              <a:t>Euroballs</a:t>
            </a:r>
            <a:r>
              <a:rPr lang="en-GB" sz="1400" i="1" dirty="0"/>
              <a:t>!</a:t>
            </a: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762076DC-5C2B-4208-8001-02E75BFB6B9D}"/>
              </a:ext>
            </a:extLst>
          </p:cNvPr>
          <p:cNvSpPr/>
          <p:nvPr/>
        </p:nvSpPr>
        <p:spPr>
          <a:xfrm>
            <a:off x="3321748" y="1707408"/>
            <a:ext cx="1235600" cy="1112822"/>
          </a:xfrm>
          <a:prstGeom prst="roundRect">
            <a:avLst>
              <a:gd name="adj" fmla="val 4360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37FEE01B-A242-4574-8027-EA15F5B462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61016" y="1768792"/>
            <a:ext cx="1157061" cy="753869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8A07F5EC-69F0-4DE0-94D5-EC0B34C20749}"/>
              </a:ext>
            </a:extLst>
          </p:cNvPr>
          <p:cNvSpPr txBox="1"/>
          <p:nvPr/>
        </p:nvSpPr>
        <p:spPr>
          <a:xfrm>
            <a:off x="4977999" y="2518360"/>
            <a:ext cx="10785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i="1" dirty="0" err="1"/>
              <a:t>Jammming</a:t>
            </a:r>
            <a:endParaRPr lang="en-GB" sz="1400" i="1" dirty="0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902895BF-13A2-4428-B361-3A9AB104B63F}"/>
              </a:ext>
            </a:extLst>
          </p:cNvPr>
          <p:cNvSpPr/>
          <p:nvPr/>
        </p:nvSpPr>
        <p:spPr>
          <a:xfrm>
            <a:off x="4899463" y="1713316"/>
            <a:ext cx="1235600" cy="1112822"/>
          </a:xfrm>
          <a:prstGeom prst="roundRect">
            <a:avLst>
              <a:gd name="adj" fmla="val 4360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62648A4-5EEA-40D4-84C7-8DE437FEF2F7}"/>
              </a:ext>
            </a:extLst>
          </p:cNvPr>
          <p:cNvSpPr txBox="1"/>
          <p:nvPr/>
        </p:nvSpPr>
        <p:spPr>
          <a:xfrm>
            <a:off x="6566387" y="2512452"/>
            <a:ext cx="10785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i="1" dirty="0"/>
              <a:t>Reddit</a:t>
            </a: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D98311DA-6D94-4DE6-A046-062ADBC9E7C8}"/>
              </a:ext>
            </a:extLst>
          </p:cNvPr>
          <p:cNvSpPr/>
          <p:nvPr/>
        </p:nvSpPr>
        <p:spPr>
          <a:xfrm>
            <a:off x="6487851" y="1707408"/>
            <a:ext cx="1235600" cy="1112822"/>
          </a:xfrm>
          <a:prstGeom prst="roundRect">
            <a:avLst>
              <a:gd name="adj" fmla="val 4360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2F1D6DE9-7211-4ADA-ADBD-2DED6847AC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49944" y="1777295"/>
            <a:ext cx="1138184" cy="732042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6401C113-8C84-4834-AE88-2F54B5C251B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23834" y="1768792"/>
            <a:ext cx="1173749" cy="760074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BEC16A38-6F8F-4487-A489-301946AC8CD6}"/>
              </a:ext>
            </a:extLst>
          </p:cNvPr>
          <p:cNvSpPr/>
          <p:nvPr/>
        </p:nvSpPr>
        <p:spPr>
          <a:xfrm>
            <a:off x="3816883" y="1061922"/>
            <a:ext cx="1802379" cy="402298"/>
          </a:xfrm>
          <a:prstGeom prst="rect">
            <a:avLst/>
          </a:prstGeom>
          <a:solidFill>
            <a:srgbClr val="78909C"/>
          </a:solidFill>
          <a:ln>
            <a:solidFill>
              <a:srgbClr val="3451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5448FA2-FD3D-45F3-A6B0-E2AD99A338D7}"/>
              </a:ext>
            </a:extLst>
          </p:cNvPr>
          <p:cNvSpPr txBox="1"/>
          <p:nvPr/>
        </p:nvSpPr>
        <p:spPr>
          <a:xfrm>
            <a:off x="3946442" y="1078819"/>
            <a:ext cx="15354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Other Projects</a:t>
            </a:r>
          </a:p>
        </p:txBody>
      </p:sp>
    </p:spTree>
    <p:extLst>
      <p:ext uri="{BB962C8B-B14F-4D97-AF65-F5344CB8AC3E}">
        <p14:creationId xmlns:p14="http://schemas.microsoft.com/office/powerpoint/2010/main" val="32540952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4583</TotalTime>
  <Words>623</Words>
  <Application>Microsoft Office PowerPoint</Application>
  <PresentationFormat>Widescreen</PresentationFormat>
  <Paragraphs>140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Amstrad CPC464</vt:lpstr>
      <vt:lpstr>Arial</vt:lpstr>
      <vt:lpstr>Calibri</vt:lpstr>
      <vt:lpstr>Calibri Light</vt:lpstr>
      <vt:lpstr>consolas</vt:lpstr>
      <vt:lpstr>Copperplate Gothic Light</vt:lpstr>
      <vt:lpstr>Courier New</vt:lpstr>
      <vt:lpstr>Perpetua Titling MT</vt:lpstr>
      <vt:lpstr>Office Theme</vt:lpstr>
      <vt:lpstr>PowerPoint Presentation</vt:lpstr>
      <vt:lpstr>Aims &amp; Priorities</vt:lpstr>
      <vt:lpstr>Site Outline</vt:lpstr>
      <vt:lpstr>Wireframes &amp; basic description</vt:lpstr>
      <vt:lpstr>PowerPoint Presentation</vt:lpstr>
      <vt:lpstr>Wireframes &amp; basic description</vt:lpstr>
      <vt:lpstr>PowerPoint Presentation</vt:lpstr>
      <vt:lpstr>PowerPoint Presentation</vt:lpstr>
      <vt:lpstr>PowerPoint Presentation</vt:lpstr>
      <vt:lpstr>“Mood board” – images, colours, fonts, etc</vt:lpstr>
      <vt:lpstr>PowerPoint Presentation</vt:lpstr>
      <vt:lpstr>PowerPoint Presentation</vt:lpstr>
      <vt:lpstr>PowerPoint Presentation</vt:lpstr>
      <vt:lpstr>fonts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Gaz _</dc:creator>
  <cp:lastModifiedBy>Gaz _</cp:lastModifiedBy>
  <cp:revision>59</cp:revision>
  <dcterms:created xsi:type="dcterms:W3CDTF">2021-07-06T15:51:33Z</dcterms:created>
  <dcterms:modified xsi:type="dcterms:W3CDTF">2022-02-15T19:05:45Z</dcterms:modified>
</cp:coreProperties>
</file>

<file path=docProps/thumbnail.jpeg>
</file>